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4"/>
  </p:notesMasterIdLst>
  <p:sldIdLst>
    <p:sldId id="302" r:id="rId6"/>
    <p:sldId id="320" r:id="rId7"/>
    <p:sldId id="327" r:id="rId8"/>
    <p:sldId id="280" r:id="rId9"/>
    <p:sldId id="307" r:id="rId10"/>
    <p:sldId id="328" r:id="rId11"/>
    <p:sldId id="308" r:id="rId12"/>
    <p:sldId id="286" r:id="rId13"/>
    <p:sldId id="282" r:id="rId14"/>
    <p:sldId id="323" r:id="rId15"/>
    <p:sldId id="299" r:id="rId16"/>
    <p:sldId id="294" r:id="rId17"/>
    <p:sldId id="301" r:id="rId18"/>
    <p:sldId id="291" r:id="rId19"/>
    <p:sldId id="269" r:id="rId20"/>
    <p:sldId id="274" r:id="rId21"/>
    <p:sldId id="330" r:id="rId22"/>
    <p:sldId id="325" r:id="rId23"/>
  </p:sldIdLst>
  <p:sldSz cx="12801600" cy="9601200" type="A3"/>
  <p:notesSz cx="9896475" cy="143017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C1EEB07-C2E7-E380-4324-C0357C2A0E6F}" name="Jemma Peterson" initials="JP" userId="S::jemma.peterson@ethniccommunities.govt.nz::0a28b926-4e27-4273-8294-9e9b1ea00ac7" providerId="AD"/>
  <p188:author id="{13D04116-A5F3-5E94-E030-65336C590B6D}" name="Kimberley Wu" initials="KW" userId="S::Kimberley.Wu@ethniccommunities.govt.nz::9546e4de-8398-48a1-9a05-230593fc36fb" providerId="AD"/>
  <p188:author id="{C7263425-C087-7708-E187-7BD1232FA190}" name="Adam Sipeli" initials="AS" userId="S::Adam.Sipeli@ethniccommunities.govt.nz::04847fd8-5d00-41e3-8842-aac59fc9a2e9" providerId="AD"/>
  <p188:author id="{C3928129-9C89-8BF4-BFBD-691FB263DBEC}" name="Sara Williams" initials="SW" userId="S::Sara.Williams@ethniccommunities.govt.nz::411a91b1-8717-4613-a761-f1a5e30fc991" providerId="AD"/>
  <p188:author id="{D3B4C148-D0B2-D930-1B6D-3344810FE67D}" name="Zach Edwards" initials="ZE" userId="S::Zach.Edwards@ethniccommunities.govt.nz::418e3079-febf-443b-81ac-ebc90c677014" providerId="AD"/>
  <p188:author id="{E1471D4E-D79C-D6D7-9D2B-5337968409E1}" name="Amy Bird" initials="AB" userId="S::Amy.Bird@ethniccommunities.govt.nz::1560c407-6299-497a-9456-7ba0eeae3cd2" providerId="AD"/>
  <p188:author id="{6C634977-1EC4-3763-418B-FC6E91E68620}" name="Libby Lockhart" initials="LL" userId="S::Libby.Lockhart@ethniccommunities.govt.nz::a809e1dc-aaa4-4948-b6cd-f1b0d00ef400" providerId="AD"/>
  <p188:author id="{89F37C92-6969-9091-712F-DA9640E7A311}" name="Adam Sipeli" initials="AS" userId="S::adam.sipeli@ethniccommunities.govt.nz::04847fd8-5d00-41e3-8842-aac59fc9a2e9" providerId="AD"/>
  <p188:author id="{C4787D99-24B5-8822-90B8-8D720257B37E}" name="Devanga Wanigasinghe" initials="DW" userId="S::Devanga.Wanigasinghe@ethniccommunities.govt.nz::6c5bc488-6797-4d52-a812-8b2cf1f25b27" providerId="AD"/>
  <p188:author id="{6E4D9FA3-B7B5-8B25-E529-CE3EC1D69B95}" name="Pratima Namasivayam" initials="PN" userId="S::Pratima.Namasivayam@ethniccommunities.govt.nz::68e8a2ad-6be3-4ff1-851d-7a83a9d1ab7e" providerId="AD"/>
  <p188:author id="{7B2826DE-4711-90A7-4B3D-799A43CDBF4E}" name="Olivia Yu" initials="OY" userId="S::Olivia.W.Yu@ethniccommunities.govt.nz::b6390a43-fb8d-4578-b179-309b4410945a" providerId="AD"/>
  <p188:author id="{934AE5EA-6C3F-7F0B-103A-B08AB7D34C49}" name="Amal Alsheemy" initials="AA" userId="S::Amal.Alsheemy@ethniccommunities.govt.nz::2872ebb5-3ee8-43c7-8ca2-252dbc7d638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1C8D0"/>
    <a:srgbClr val="FAE2D6"/>
    <a:srgbClr val="007472"/>
    <a:srgbClr val="FFCC4C"/>
    <a:srgbClr val="467886"/>
    <a:srgbClr val="A73138"/>
    <a:srgbClr val="DBF1F0"/>
    <a:srgbClr val="3A1335"/>
    <a:srgbClr val="FFFFFF"/>
    <a:srgbClr val="0090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024"/>
        <p:guide pos="4032"/>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89407" cy="717761"/>
          </a:xfrm>
          <a:prstGeom prst="rect">
            <a:avLst/>
          </a:prstGeom>
        </p:spPr>
        <p:txBody>
          <a:bodyPr vert="horz" lIns="134106" tIns="67053" rIns="134106" bIns="67053" rtlCol="0"/>
          <a:lstStyle>
            <a:lvl1pPr algn="l">
              <a:defRPr sz="1800"/>
            </a:lvl1pPr>
          </a:lstStyle>
          <a:p>
            <a:endParaRPr lang="en-NZ"/>
          </a:p>
        </p:txBody>
      </p:sp>
      <p:sp>
        <p:nvSpPr>
          <p:cNvPr id="3" name="Date Placeholder 2"/>
          <p:cNvSpPr>
            <a:spLocks noGrp="1"/>
          </p:cNvSpPr>
          <p:nvPr>
            <p:ph type="dt" idx="1"/>
          </p:nvPr>
        </p:nvSpPr>
        <p:spPr>
          <a:xfrm>
            <a:off x="5604732" y="0"/>
            <a:ext cx="4289407" cy="717761"/>
          </a:xfrm>
          <a:prstGeom prst="rect">
            <a:avLst/>
          </a:prstGeom>
        </p:spPr>
        <p:txBody>
          <a:bodyPr vert="horz" lIns="134106" tIns="67053" rIns="134106" bIns="67053" rtlCol="0"/>
          <a:lstStyle>
            <a:lvl1pPr algn="r">
              <a:defRPr sz="1800"/>
            </a:lvl1pPr>
          </a:lstStyle>
          <a:p>
            <a:fld id="{F12593EF-2922-4DA6-BC61-802546599C65}" type="datetimeFigureOut">
              <a:rPr lang="en-NZ" smtClean="0"/>
              <a:t>24/03/2026</a:t>
            </a:fld>
            <a:endParaRPr lang="en-NZ"/>
          </a:p>
        </p:txBody>
      </p:sp>
      <p:sp>
        <p:nvSpPr>
          <p:cNvPr id="4" name="Slide Image Placeholder 3"/>
          <p:cNvSpPr>
            <a:spLocks noGrp="1" noRot="1" noChangeAspect="1"/>
          </p:cNvSpPr>
          <p:nvPr>
            <p:ph type="sldImg" idx="2"/>
          </p:nvPr>
        </p:nvSpPr>
        <p:spPr>
          <a:xfrm>
            <a:off x="1730375" y="1789113"/>
            <a:ext cx="6435725" cy="4826000"/>
          </a:xfrm>
          <a:prstGeom prst="rect">
            <a:avLst/>
          </a:prstGeom>
          <a:noFill/>
          <a:ln w="12700">
            <a:solidFill>
              <a:prstClr val="black"/>
            </a:solidFill>
          </a:ln>
        </p:spPr>
        <p:txBody>
          <a:bodyPr vert="horz" lIns="134106" tIns="67053" rIns="134106" bIns="67053" rtlCol="0" anchor="ctr"/>
          <a:lstStyle/>
          <a:p>
            <a:endParaRPr lang="en-NZ"/>
          </a:p>
        </p:txBody>
      </p:sp>
      <p:sp>
        <p:nvSpPr>
          <p:cNvPr id="5" name="Notes Placeholder 4"/>
          <p:cNvSpPr>
            <a:spLocks noGrp="1"/>
          </p:cNvSpPr>
          <p:nvPr>
            <p:ph type="body" sz="quarter" idx="3"/>
          </p:nvPr>
        </p:nvSpPr>
        <p:spPr>
          <a:xfrm>
            <a:off x="990582" y="6882605"/>
            <a:ext cx="7915311" cy="5630588"/>
          </a:xfrm>
          <a:prstGeom prst="rect">
            <a:avLst/>
          </a:prstGeom>
        </p:spPr>
        <p:txBody>
          <a:bodyPr vert="horz" lIns="134106" tIns="67053" rIns="134106" bIns="6705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13584027"/>
            <a:ext cx="4289407" cy="717761"/>
          </a:xfrm>
          <a:prstGeom prst="rect">
            <a:avLst/>
          </a:prstGeom>
        </p:spPr>
        <p:txBody>
          <a:bodyPr vert="horz" lIns="134106" tIns="67053" rIns="134106" bIns="67053" rtlCol="0" anchor="b"/>
          <a:lstStyle>
            <a:lvl1pPr algn="l">
              <a:defRPr sz="1800"/>
            </a:lvl1pPr>
          </a:lstStyle>
          <a:p>
            <a:endParaRPr lang="en-NZ"/>
          </a:p>
        </p:txBody>
      </p:sp>
      <p:sp>
        <p:nvSpPr>
          <p:cNvPr id="7" name="Slide Number Placeholder 6"/>
          <p:cNvSpPr>
            <a:spLocks noGrp="1"/>
          </p:cNvSpPr>
          <p:nvPr>
            <p:ph type="sldNum" sz="quarter" idx="5"/>
          </p:nvPr>
        </p:nvSpPr>
        <p:spPr>
          <a:xfrm>
            <a:off x="5604732" y="13584027"/>
            <a:ext cx="4289407" cy="717761"/>
          </a:xfrm>
          <a:prstGeom prst="rect">
            <a:avLst/>
          </a:prstGeom>
        </p:spPr>
        <p:txBody>
          <a:bodyPr vert="horz" lIns="134106" tIns="67053" rIns="134106" bIns="67053" rtlCol="0" anchor="b"/>
          <a:lstStyle>
            <a:lvl1pPr algn="r">
              <a:defRPr sz="1800"/>
            </a:lvl1pPr>
          </a:lstStyle>
          <a:p>
            <a:fld id="{A9D25AC1-F9C6-4C6B-915C-A59281D82847}" type="slidenum">
              <a:rPr lang="en-NZ" smtClean="0"/>
              <a:t>‹#›</a:t>
            </a:fld>
            <a:endParaRPr lang="en-NZ"/>
          </a:p>
        </p:txBody>
      </p:sp>
    </p:spTree>
    <p:extLst>
      <p:ext uri="{BB962C8B-B14F-4D97-AF65-F5344CB8AC3E}">
        <p14:creationId xmlns:p14="http://schemas.microsoft.com/office/powerpoint/2010/main" val="288401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a:t>
            </a:r>
            <a:endParaRPr lang="en-NZ"/>
          </a:p>
        </p:txBody>
      </p:sp>
      <p:sp>
        <p:nvSpPr>
          <p:cNvPr id="4" name="Slide Number Placeholder 3"/>
          <p:cNvSpPr>
            <a:spLocks noGrp="1"/>
          </p:cNvSpPr>
          <p:nvPr>
            <p:ph type="sldNum" sz="quarter" idx="5"/>
          </p:nvPr>
        </p:nvSpPr>
        <p:spPr/>
        <p:txBody>
          <a:bodyPr/>
          <a:lstStyle/>
          <a:p>
            <a:fld id="{A9D25AC1-F9C6-4C6B-915C-A59281D82847}" type="slidenum">
              <a:rPr lang="en-NZ" smtClean="0"/>
              <a:t>3</a:t>
            </a:fld>
            <a:endParaRPr lang="en-NZ"/>
          </a:p>
        </p:txBody>
      </p:sp>
    </p:spTree>
    <p:extLst>
      <p:ext uri="{BB962C8B-B14F-4D97-AF65-F5344CB8AC3E}">
        <p14:creationId xmlns:p14="http://schemas.microsoft.com/office/powerpoint/2010/main" val="18755493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CA779-D531-C11D-18A8-758D158C7F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7A06D9-80DF-74BF-FD27-EFB1902E89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2DA1A7-8AB2-98DB-C5EF-C238C11A35E4}"/>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53F95BA7-4DD4-C6E2-3748-5FFE036B6435}"/>
              </a:ext>
            </a:extLst>
          </p:cNvPr>
          <p:cNvSpPr>
            <a:spLocks noGrp="1"/>
          </p:cNvSpPr>
          <p:nvPr>
            <p:ph type="sldNum" sz="quarter" idx="5"/>
          </p:nvPr>
        </p:nvSpPr>
        <p:spPr/>
        <p:txBody>
          <a:bodyPr/>
          <a:lstStyle/>
          <a:p>
            <a:fld id="{A9D25AC1-F9C6-4C6B-915C-A59281D82847}" type="slidenum">
              <a:rPr lang="en-NZ" smtClean="0"/>
              <a:t>12</a:t>
            </a:fld>
            <a:endParaRPr lang="en-NZ"/>
          </a:p>
        </p:txBody>
      </p:sp>
    </p:spTree>
    <p:extLst>
      <p:ext uri="{BB962C8B-B14F-4D97-AF65-F5344CB8AC3E}">
        <p14:creationId xmlns:p14="http://schemas.microsoft.com/office/powerpoint/2010/main" val="3414067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96E77-661E-4E96-E12F-8004B7BE2A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0CF7E-5CF8-DF25-D526-6BF246FD5D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68AB71-49B4-F593-6E19-FF65281B82B0}"/>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077F3994-0B51-2BDB-C00B-7704E4DFEEE1}"/>
              </a:ext>
            </a:extLst>
          </p:cNvPr>
          <p:cNvSpPr>
            <a:spLocks noGrp="1"/>
          </p:cNvSpPr>
          <p:nvPr>
            <p:ph type="sldNum" sz="quarter" idx="5"/>
          </p:nvPr>
        </p:nvSpPr>
        <p:spPr/>
        <p:txBody>
          <a:bodyPr/>
          <a:lstStyle/>
          <a:p>
            <a:fld id="{A9D25AC1-F9C6-4C6B-915C-A59281D82847}" type="slidenum">
              <a:rPr lang="en-NZ" smtClean="0"/>
              <a:t>13</a:t>
            </a:fld>
            <a:endParaRPr lang="en-NZ"/>
          </a:p>
        </p:txBody>
      </p:sp>
    </p:spTree>
    <p:extLst>
      <p:ext uri="{BB962C8B-B14F-4D97-AF65-F5344CB8AC3E}">
        <p14:creationId xmlns:p14="http://schemas.microsoft.com/office/powerpoint/2010/main" val="1536233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A9D25AC1-F9C6-4C6B-915C-A59281D82847}" type="slidenum">
              <a:rPr lang="en-NZ" smtClean="0"/>
              <a:t>14</a:t>
            </a:fld>
            <a:endParaRPr lang="en-NZ"/>
          </a:p>
        </p:txBody>
      </p:sp>
    </p:spTree>
    <p:extLst>
      <p:ext uri="{BB962C8B-B14F-4D97-AF65-F5344CB8AC3E}">
        <p14:creationId xmlns:p14="http://schemas.microsoft.com/office/powerpoint/2010/main" val="2311583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A9D25AC1-F9C6-4C6B-915C-A59281D82847}" type="slidenum">
              <a:rPr lang="en-NZ" smtClean="0"/>
              <a:t>15</a:t>
            </a:fld>
            <a:endParaRPr lang="en-NZ"/>
          </a:p>
        </p:txBody>
      </p:sp>
    </p:spTree>
    <p:extLst>
      <p:ext uri="{BB962C8B-B14F-4D97-AF65-F5344CB8AC3E}">
        <p14:creationId xmlns:p14="http://schemas.microsoft.com/office/powerpoint/2010/main" val="1486353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AAC5B-7F59-C0AF-D54C-6C17A5F78A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4A04C-A7CA-491A-917A-C93AA22970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35C523-12F7-C67C-49DD-8807F43E53F9}"/>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BAC4C694-A4CB-42E7-A78C-FFE9E5415C75}"/>
              </a:ext>
            </a:extLst>
          </p:cNvPr>
          <p:cNvSpPr>
            <a:spLocks noGrp="1"/>
          </p:cNvSpPr>
          <p:nvPr>
            <p:ph type="sldNum" sz="quarter" idx="5"/>
          </p:nvPr>
        </p:nvSpPr>
        <p:spPr/>
        <p:txBody>
          <a:bodyPr/>
          <a:lstStyle/>
          <a:p>
            <a:fld id="{A9D25AC1-F9C6-4C6B-915C-A59281D82847}" type="slidenum">
              <a:rPr lang="en-NZ" smtClean="0"/>
              <a:t>17</a:t>
            </a:fld>
            <a:endParaRPr lang="en-NZ"/>
          </a:p>
        </p:txBody>
      </p:sp>
    </p:spTree>
    <p:extLst>
      <p:ext uri="{BB962C8B-B14F-4D97-AF65-F5344CB8AC3E}">
        <p14:creationId xmlns:p14="http://schemas.microsoft.com/office/powerpoint/2010/main" val="1345661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5C679-7B1F-9EAD-B7BF-D4CE92DD61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467CE5-F04F-5E87-55A9-EA8FB067ED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73430D-31B0-A659-4125-7F3B903E80F6}"/>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C3E80F25-08EB-B1EB-F70A-E723198EC4E9}"/>
              </a:ext>
            </a:extLst>
          </p:cNvPr>
          <p:cNvSpPr>
            <a:spLocks noGrp="1"/>
          </p:cNvSpPr>
          <p:nvPr>
            <p:ph type="sldNum" sz="quarter" idx="5"/>
          </p:nvPr>
        </p:nvSpPr>
        <p:spPr/>
        <p:txBody>
          <a:bodyPr/>
          <a:lstStyle/>
          <a:p>
            <a:fld id="{A9D25AC1-F9C6-4C6B-915C-A59281D82847}" type="slidenum">
              <a:rPr lang="en-NZ" smtClean="0"/>
              <a:t>4</a:t>
            </a:fld>
            <a:endParaRPr lang="en-NZ"/>
          </a:p>
        </p:txBody>
      </p:sp>
    </p:spTree>
    <p:extLst>
      <p:ext uri="{BB962C8B-B14F-4D97-AF65-F5344CB8AC3E}">
        <p14:creationId xmlns:p14="http://schemas.microsoft.com/office/powerpoint/2010/main" val="1130503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B3BD3-5589-3581-8748-0AA5ABA071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C6B65-F929-6FDE-3DF2-BD2061CCD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6EEE53-C12A-9F4A-5075-23EB36F670F1}"/>
              </a:ext>
            </a:extLst>
          </p:cNvPr>
          <p:cNvSpPr>
            <a:spLocks noGrp="1"/>
          </p:cNvSpPr>
          <p:nvPr>
            <p:ph type="body" idx="1"/>
          </p:nvPr>
        </p:nvSpPr>
        <p:spPr/>
        <p:txBody>
          <a:bodyPr/>
          <a:lstStyle/>
          <a:p>
            <a:endParaRPr lang="en-NZ"/>
          </a:p>
          <a:p>
            <a:endParaRPr lang="en-NZ"/>
          </a:p>
        </p:txBody>
      </p:sp>
      <p:sp>
        <p:nvSpPr>
          <p:cNvPr id="4" name="Slide Number Placeholder 3">
            <a:extLst>
              <a:ext uri="{FF2B5EF4-FFF2-40B4-BE49-F238E27FC236}">
                <a16:creationId xmlns:a16="http://schemas.microsoft.com/office/drawing/2014/main" id="{1181D61B-B03E-E63E-7CED-74D3571A4E2E}"/>
              </a:ext>
            </a:extLst>
          </p:cNvPr>
          <p:cNvSpPr>
            <a:spLocks noGrp="1"/>
          </p:cNvSpPr>
          <p:nvPr>
            <p:ph type="sldNum" sz="quarter" idx="5"/>
          </p:nvPr>
        </p:nvSpPr>
        <p:spPr/>
        <p:txBody>
          <a:bodyPr/>
          <a:lstStyle/>
          <a:p>
            <a:fld id="{A9D25AC1-F9C6-4C6B-915C-A59281D82847}" type="slidenum">
              <a:rPr lang="en-NZ" smtClean="0"/>
              <a:t>5</a:t>
            </a:fld>
            <a:endParaRPr lang="en-NZ"/>
          </a:p>
        </p:txBody>
      </p:sp>
    </p:spTree>
    <p:extLst>
      <p:ext uri="{BB962C8B-B14F-4D97-AF65-F5344CB8AC3E}">
        <p14:creationId xmlns:p14="http://schemas.microsoft.com/office/powerpoint/2010/main" val="1421957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55662-3D4C-D5E3-E673-DB9A2A8F05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A26353-CBB1-F6C5-2489-E86B1AA9A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9DACD2-5A65-8B73-E551-ACFC9B6AAA0C}"/>
              </a:ext>
            </a:extLst>
          </p:cNvPr>
          <p:cNvSpPr>
            <a:spLocks noGrp="1"/>
          </p:cNvSpPr>
          <p:nvPr>
            <p:ph type="body" idx="1"/>
          </p:nvPr>
        </p:nvSpPr>
        <p:spPr/>
        <p:txBody>
          <a:bodyPr/>
          <a:lstStyle/>
          <a:p>
            <a:r>
              <a:rPr lang="en-GB"/>
              <a:t>Check preferences with team. Prefer this one.</a:t>
            </a:r>
            <a:endParaRPr lang="en-NZ"/>
          </a:p>
        </p:txBody>
      </p:sp>
      <p:sp>
        <p:nvSpPr>
          <p:cNvPr id="4" name="Slide Number Placeholder 3">
            <a:extLst>
              <a:ext uri="{FF2B5EF4-FFF2-40B4-BE49-F238E27FC236}">
                <a16:creationId xmlns:a16="http://schemas.microsoft.com/office/drawing/2014/main" id="{38ABA0F1-24CD-95E0-41EC-D48E3BF0A4F7}"/>
              </a:ext>
            </a:extLst>
          </p:cNvPr>
          <p:cNvSpPr>
            <a:spLocks noGrp="1"/>
          </p:cNvSpPr>
          <p:nvPr>
            <p:ph type="sldNum" sz="quarter" idx="5"/>
          </p:nvPr>
        </p:nvSpPr>
        <p:spPr/>
        <p:txBody>
          <a:bodyPr/>
          <a:lstStyle/>
          <a:p>
            <a:fld id="{A9D25AC1-F9C6-4C6B-915C-A59281D82847}" type="slidenum">
              <a:rPr lang="en-NZ" smtClean="0"/>
              <a:t>6</a:t>
            </a:fld>
            <a:endParaRPr lang="en-NZ"/>
          </a:p>
        </p:txBody>
      </p:sp>
    </p:spTree>
    <p:extLst>
      <p:ext uri="{BB962C8B-B14F-4D97-AF65-F5344CB8AC3E}">
        <p14:creationId xmlns:p14="http://schemas.microsoft.com/office/powerpoint/2010/main" val="2718377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A7919-6A5E-8F89-86FE-7B1A6FBB8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9171A3-E913-5B80-6CC7-DA4E4E2749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EA97F2-483E-68EC-13B0-7272BC24FE6E}"/>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39DC6A9A-A2A3-910E-B702-59490223F158}"/>
              </a:ext>
            </a:extLst>
          </p:cNvPr>
          <p:cNvSpPr>
            <a:spLocks noGrp="1"/>
          </p:cNvSpPr>
          <p:nvPr>
            <p:ph type="sldNum" sz="quarter" idx="5"/>
          </p:nvPr>
        </p:nvSpPr>
        <p:spPr/>
        <p:txBody>
          <a:bodyPr/>
          <a:lstStyle/>
          <a:p>
            <a:fld id="{A9D25AC1-F9C6-4C6B-915C-A59281D82847}" type="slidenum">
              <a:rPr lang="en-NZ" smtClean="0"/>
              <a:t>7</a:t>
            </a:fld>
            <a:endParaRPr lang="en-NZ"/>
          </a:p>
        </p:txBody>
      </p:sp>
    </p:spTree>
    <p:extLst>
      <p:ext uri="{BB962C8B-B14F-4D97-AF65-F5344CB8AC3E}">
        <p14:creationId xmlns:p14="http://schemas.microsoft.com/office/powerpoint/2010/main" val="828097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2E4F3-CBC6-95C7-F4C1-39BB8426B5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6446D7-5205-B062-2ABD-042D9FC05C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266E46-351D-8550-3026-9CE4A1A80B87}"/>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D9783E8C-E8CE-2F56-98CB-BE5DC1C744E9}"/>
              </a:ext>
            </a:extLst>
          </p:cNvPr>
          <p:cNvSpPr>
            <a:spLocks noGrp="1"/>
          </p:cNvSpPr>
          <p:nvPr>
            <p:ph type="sldNum" sz="quarter" idx="5"/>
          </p:nvPr>
        </p:nvSpPr>
        <p:spPr/>
        <p:txBody>
          <a:bodyPr/>
          <a:lstStyle/>
          <a:p>
            <a:fld id="{A9D25AC1-F9C6-4C6B-915C-A59281D82847}" type="slidenum">
              <a:rPr lang="en-NZ" smtClean="0"/>
              <a:t>8</a:t>
            </a:fld>
            <a:endParaRPr lang="en-NZ"/>
          </a:p>
        </p:txBody>
      </p:sp>
    </p:spTree>
    <p:extLst>
      <p:ext uri="{BB962C8B-B14F-4D97-AF65-F5344CB8AC3E}">
        <p14:creationId xmlns:p14="http://schemas.microsoft.com/office/powerpoint/2010/main" val="1385276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18A35-55EC-C4C0-FA0B-09DEFAC2F7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1C09E4-C5FC-629E-F6E7-34697D6405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A39C7-6E93-FAD7-23FD-C31DEE68CF9A}"/>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C752E5AC-6B70-67BB-6438-200482CEF4B5}"/>
              </a:ext>
            </a:extLst>
          </p:cNvPr>
          <p:cNvSpPr>
            <a:spLocks noGrp="1"/>
          </p:cNvSpPr>
          <p:nvPr>
            <p:ph type="sldNum" sz="quarter" idx="5"/>
          </p:nvPr>
        </p:nvSpPr>
        <p:spPr/>
        <p:txBody>
          <a:bodyPr/>
          <a:lstStyle/>
          <a:p>
            <a:fld id="{A9D25AC1-F9C6-4C6B-915C-A59281D82847}" type="slidenum">
              <a:rPr lang="en-NZ" smtClean="0"/>
              <a:t>9</a:t>
            </a:fld>
            <a:endParaRPr lang="en-NZ"/>
          </a:p>
        </p:txBody>
      </p:sp>
    </p:spTree>
    <p:extLst>
      <p:ext uri="{BB962C8B-B14F-4D97-AF65-F5344CB8AC3E}">
        <p14:creationId xmlns:p14="http://schemas.microsoft.com/office/powerpoint/2010/main" val="2562229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E415A-8668-1120-12E7-11FC8A369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D78A6C-1978-F892-3961-AC5C153C2E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CCA055-CE2C-EA69-3AAD-BE872669BB9D}"/>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E7AFE42C-44B2-05D2-9F96-5DC61978A0E5}"/>
              </a:ext>
            </a:extLst>
          </p:cNvPr>
          <p:cNvSpPr>
            <a:spLocks noGrp="1"/>
          </p:cNvSpPr>
          <p:nvPr>
            <p:ph type="sldNum" sz="quarter" idx="5"/>
          </p:nvPr>
        </p:nvSpPr>
        <p:spPr/>
        <p:txBody>
          <a:bodyPr/>
          <a:lstStyle/>
          <a:p>
            <a:fld id="{A9D25AC1-F9C6-4C6B-915C-A59281D82847}" type="slidenum">
              <a:rPr lang="en-NZ" smtClean="0"/>
              <a:t>10</a:t>
            </a:fld>
            <a:endParaRPr lang="en-NZ"/>
          </a:p>
        </p:txBody>
      </p:sp>
    </p:spTree>
    <p:extLst>
      <p:ext uri="{BB962C8B-B14F-4D97-AF65-F5344CB8AC3E}">
        <p14:creationId xmlns:p14="http://schemas.microsoft.com/office/powerpoint/2010/main" val="64048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A3953-8283-4ADE-906F-022E14F23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0C0362-3B46-7E18-3B24-CEADCC3A26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E26049-CF09-2715-318D-40804809D691}"/>
              </a:ext>
            </a:extLst>
          </p:cNvPr>
          <p:cNvSpPr>
            <a:spLocks noGrp="1"/>
          </p:cNvSpPr>
          <p:nvPr>
            <p:ph type="body" idx="1"/>
          </p:nvPr>
        </p:nvSpPr>
        <p:spPr/>
        <p:txBody>
          <a:bodyPr/>
          <a:lstStyle/>
          <a:p>
            <a:endParaRPr lang="en-NZ"/>
          </a:p>
        </p:txBody>
      </p:sp>
      <p:sp>
        <p:nvSpPr>
          <p:cNvPr id="4" name="Slide Number Placeholder 3">
            <a:extLst>
              <a:ext uri="{FF2B5EF4-FFF2-40B4-BE49-F238E27FC236}">
                <a16:creationId xmlns:a16="http://schemas.microsoft.com/office/drawing/2014/main" id="{528ECBD3-0373-D125-9787-5C0F6AD303C1}"/>
              </a:ext>
            </a:extLst>
          </p:cNvPr>
          <p:cNvSpPr>
            <a:spLocks noGrp="1"/>
          </p:cNvSpPr>
          <p:nvPr>
            <p:ph type="sldNum" sz="quarter" idx="5"/>
          </p:nvPr>
        </p:nvSpPr>
        <p:spPr/>
        <p:txBody>
          <a:bodyPr/>
          <a:lstStyle/>
          <a:p>
            <a:fld id="{A9D25AC1-F9C6-4C6B-915C-A59281D82847}" type="slidenum">
              <a:rPr lang="en-NZ" smtClean="0"/>
              <a:t>11</a:t>
            </a:fld>
            <a:endParaRPr lang="en-NZ"/>
          </a:p>
        </p:txBody>
      </p:sp>
    </p:spTree>
    <p:extLst>
      <p:ext uri="{BB962C8B-B14F-4D97-AF65-F5344CB8AC3E}">
        <p14:creationId xmlns:p14="http://schemas.microsoft.com/office/powerpoint/2010/main" val="1560910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9"/>
            <a:ext cx="10881360" cy="3342640"/>
          </a:xfrm>
        </p:spPr>
        <p:txBody>
          <a:bodyPr anchor="b"/>
          <a:lstStyle>
            <a:lvl1pPr algn="ctr">
              <a:defRPr sz="8400"/>
            </a:lvl1pPr>
          </a:lstStyle>
          <a:p>
            <a:r>
              <a:rPr lang="en-US"/>
              <a:t>Click to edit Master title style</a:t>
            </a:r>
          </a:p>
        </p:txBody>
      </p:sp>
      <p:sp>
        <p:nvSpPr>
          <p:cNvPr id="3" name="Subtitle 2"/>
          <p:cNvSpPr>
            <a:spLocks noGrp="1"/>
          </p:cNvSpPr>
          <p:nvPr>
            <p:ph type="subTitle" idx="1"/>
          </p:nvPr>
        </p:nvSpPr>
        <p:spPr>
          <a:xfrm>
            <a:off x="1600200" y="5042854"/>
            <a:ext cx="9601200" cy="2318067"/>
          </a:xfrm>
        </p:spPr>
        <p:txBody>
          <a:bodyPr/>
          <a:lstStyle>
            <a:lvl1pPr marL="0" indent="0" algn="ctr">
              <a:buNone/>
              <a:defRPr sz="3360"/>
            </a:lvl1pPr>
            <a:lvl2pPr marL="640058" indent="0" algn="ctr">
              <a:buNone/>
              <a:defRPr sz="2800"/>
            </a:lvl2pPr>
            <a:lvl3pPr marL="1280118" indent="0" algn="ctr">
              <a:buNone/>
              <a:defRPr sz="2520"/>
            </a:lvl3pPr>
            <a:lvl4pPr marL="1920175" indent="0" algn="ctr">
              <a:buNone/>
              <a:defRPr sz="2240"/>
            </a:lvl4pPr>
            <a:lvl5pPr marL="2560233" indent="0" algn="ctr">
              <a:buNone/>
              <a:defRPr sz="2240"/>
            </a:lvl5pPr>
            <a:lvl6pPr marL="3200291" indent="0" algn="ctr">
              <a:buNone/>
              <a:defRPr sz="2240"/>
            </a:lvl6pPr>
            <a:lvl7pPr marL="3840351" indent="0" algn="ctr">
              <a:buNone/>
              <a:defRPr sz="2240"/>
            </a:lvl7pPr>
            <a:lvl8pPr marL="4480409" indent="0" algn="ctr">
              <a:buNone/>
              <a:defRPr sz="2240"/>
            </a:lvl8pPr>
            <a:lvl9pPr marL="5120466" indent="0" algn="ctr">
              <a:buNone/>
              <a:defRPr sz="2240"/>
            </a:lvl9pPr>
          </a:lstStyle>
          <a:p>
            <a:r>
              <a:rPr lang="en-US"/>
              <a:t>Click to edit Master subtitle style</a:t>
            </a:r>
          </a:p>
        </p:txBody>
      </p:sp>
      <p:sp>
        <p:nvSpPr>
          <p:cNvPr id="4" name="Date Placeholder 3"/>
          <p:cNvSpPr>
            <a:spLocks noGrp="1"/>
          </p:cNvSpPr>
          <p:nvPr>
            <p:ph type="dt" sz="half" idx="10"/>
          </p:nvPr>
        </p:nvSpPr>
        <p:spPr/>
        <p:txBody>
          <a:bodyPr/>
          <a:lstStyle/>
          <a:p>
            <a:fld id="{4F9CA9DA-3186-4288-B20F-85494F4B9DEB}" type="datetimeFigureOut">
              <a:rPr lang="en-NZ" smtClean="0"/>
              <a:t>24/03/2026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284366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9CA9DA-3186-4288-B20F-85494F4B9DEB}" type="datetimeFigureOut">
              <a:rPr lang="en-NZ" smtClean="0"/>
              <a:t>24/03/2026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4155897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8" y="511176"/>
            <a:ext cx="2760345" cy="81365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80113" y="511176"/>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9CA9DA-3186-4288-B20F-85494F4B9DEB}" type="datetimeFigureOut">
              <a:rPr lang="en-NZ" smtClean="0"/>
              <a:t>24/03/2026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2593826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9CA9DA-3186-4288-B20F-85494F4B9DEB}" type="datetimeFigureOut">
              <a:rPr lang="en-NZ" smtClean="0"/>
              <a:t>24/03/2026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3105195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6"/>
            <a:ext cx="11041380" cy="3993832"/>
          </a:xfrm>
        </p:spPr>
        <p:txBody>
          <a:bodyPr anchor="b"/>
          <a:lstStyle>
            <a:lvl1pPr>
              <a:defRPr sz="8400"/>
            </a:lvl1pPr>
          </a:lstStyle>
          <a:p>
            <a:r>
              <a:rPr lang="en-US"/>
              <a:t>Click to edit Master title style</a:t>
            </a:r>
          </a:p>
        </p:txBody>
      </p:sp>
      <p:sp>
        <p:nvSpPr>
          <p:cNvPr id="3" name="Text Placeholder 2"/>
          <p:cNvSpPr>
            <a:spLocks noGrp="1"/>
          </p:cNvSpPr>
          <p:nvPr>
            <p:ph type="body" idx="1"/>
          </p:nvPr>
        </p:nvSpPr>
        <p:spPr>
          <a:xfrm>
            <a:off x="873444" y="6425250"/>
            <a:ext cx="11041380" cy="2100262"/>
          </a:xfrm>
        </p:spPr>
        <p:txBody>
          <a:bodyPr/>
          <a:lstStyle>
            <a:lvl1pPr marL="0" indent="0">
              <a:buNone/>
              <a:defRPr sz="3360">
                <a:solidFill>
                  <a:schemeClr val="tx1">
                    <a:tint val="82000"/>
                  </a:schemeClr>
                </a:solidFill>
              </a:defRPr>
            </a:lvl1pPr>
            <a:lvl2pPr marL="640058" indent="0">
              <a:buNone/>
              <a:defRPr sz="2800">
                <a:solidFill>
                  <a:schemeClr val="tx1">
                    <a:tint val="82000"/>
                  </a:schemeClr>
                </a:solidFill>
              </a:defRPr>
            </a:lvl2pPr>
            <a:lvl3pPr marL="1280118" indent="0">
              <a:buNone/>
              <a:defRPr sz="2520">
                <a:solidFill>
                  <a:schemeClr val="tx1">
                    <a:tint val="82000"/>
                  </a:schemeClr>
                </a:solidFill>
              </a:defRPr>
            </a:lvl3pPr>
            <a:lvl4pPr marL="1920175" indent="0">
              <a:buNone/>
              <a:defRPr sz="2240">
                <a:solidFill>
                  <a:schemeClr val="tx1">
                    <a:tint val="82000"/>
                  </a:schemeClr>
                </a:solidFill>
              </a:defRPr>
            </a:lvl4pPr>
            <a:lvl5pPr marL="2560233" indent="0">
              <a:buNone/>
              <a:defRPr sz="2240">
                <a:solidFill>
                  <a:schemeClr val="tx1">
                    <a:tint val="82000"/>
                  </a:schemeClr>
                </a:solidFill>
              </a:defRPr>
            </a:lvl5pPr>
            <a:lvl6pPr marL="3200291" indent="0">
              <a:buNone/>
              <a:defRPr sz="2240">
                <a:solidFill>
                  <a:schemeClr val="tx1">
                    <a:tint val="82000"/>
                  </a:schemeClr>
                </a:solidFill>
              </a:defRPr>
            </a:lvl6pPr>
            <a:lvl7pPr marL="3840351" indent="0">
              <a:buNone/>
              <a:defRPr sz="2240">
                <a:solidFill>
                  <a:schemeClr val="tx1">
                    <a:tint val="82000"/>
                  </a:schemeClr>
                </a:solidFill>
              </a:defRPr>
            </a:lvl7pPr>
            <a:lvl8pPr marL="4480409" indent="0">
              <a:buNone/>
              <a:defRPr sz="2240">
                <a:solidFill>
                  <a:schemeClr val="tx1">
                    <a:tint val="82000"/>
                  </a:schemeClr>
                </a:solidFill>
              </a:defRPr>
            </a:lvl8pPr>
            <a:lvl9pPr marL="5120466" indent="0">
              <a:buNone/>
              <a:defRPr sz="224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9CA9DA-3186-4288-B20F-85494F4B9DEB}" type="datetimeFigureOut">
              <a:rPr lang="en-NZ" smtClean="0"/>
              <a:t>24/03/2026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1578335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80111" y="2555876"/>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80811" y="2555876"/>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9CA9DA-3186-4288-B20F-85494F4B9DEB}" type="datetimeFigureOut">
              <a:rPr lang="en-NZ" smtClean="0"/>
              <a:t>24/03/2026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1708474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9" y="511177"/>
            <a:ext cx="11041380" cy="1855788"/>
          </a:xfrm>
        </p:spPr>
        <p:txBody>
          <a:bodyPr/>
          <a:lstStyle/>
          <a:p>
            <a:r>
              <a:rPr lang="en-US"/>
              <a:t>Click to edit Master title style</a:t>
            </a:r>
          </a:p>
        </p:txBody>
      </p:sp>
      <p:sp>
        <p:nvSpPr>
          <p:cNvPr id="3" name="Text Placeholder 2"/>
          <p:cNvSpPr>
            <a:spLocks noGrp="1"/>
          </p:cNvSpPr>
          <p:nvPr>
            <p:ph type="body" idx="1"/>
          </p:nvPr>
        </p:nvSpPr>
        <p:spPr>
          <a:xfrm>
            <a:off x="881781" y="2353630"/>
            <a:ext cx="5415676" cy="1153477"/>
          </a:xfrm>
        </p:spPr>
        <p:txBody>
          <a:bodyPr anchor="b"/>
          <a:lstStyle>
            <a:lvl1pPr marL="0" indent="0">
              <a:buNone/>
              <a:defRPr sz="3360" b="1"/>
            </a:lvl1pPr>
            <a:lvl2pPr marL="640058" indent="0">
              <a:buNone/>
              <a:defRPr sz="2800" b="1"/>
            </a:lvl2pPr>
            <a:lvl3pPr marL="1280118" indent="0">
              <a:buNone/>
              <a:defRPr sz="2520" b="1"/>
            </a:lvl3pPr>
            <a:lvl4pPr marL="1920175" indent="0">
              <a:buNone/>
              <a:defRPr sz="2240" b="1"/>
            </a:lvl4pPr>
            <a:lvl5pPr marL="2560233" indent="0">
              <a:buNone/>
              <a:defRPr sz="2240" b="1"/>
            </a:lvl5pPr>
            <a:lvl6pPr marL="3200291" indent="0">
              <a:buNone/>
              <a:defRPr sz="2240" b="1"/>
            </a:lvl6pPr>
            <a:lvl7pPr marL="3840351" indent="0">
              <a:buNone/>
              <a:defRPr sz="2240" b="1"/>
            </a:lvl7pPr>
            <a:lvl8pPr marL="4480409" indent="0">
              <a:buNone/>
              <a:defRPr sz="2240" b="1"/>
            </a:lvl8pPr>
            <a:lvl9pPr marL="5120466"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81" y="3507106"/>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80814" y="2353630"/>
            <a:ext cx="5442347" cy="1153477"/>
          </a:xfrm>
        </p:spPr>
        <p:txBody>
          <a:bodyPr anchor="b"/>
          <a:lstStyle>
            <a:lvl1pPr marL="0" indent="0">
              <a:buNone/>
              <a:defRPr sz="3360" b="1"/>
            </a:lvl1pPr>
            <a:lvl2pPr marL="640058" indent="0">
              <a:buNone/>
              <a:defRPr sz="2800" b="1"/>
            </a:lvl2pPr>
            <a:lvl3pPr marL="1280118" indent="0">
              <a:buNone/>
              <a:defRPr sz="2520" b="1"/>
            </a:lvl3pPr>
            <a:lvl4pPr marL="1920175" indent="0">
              <a:buNone/>
              <a:defRPr sz="2240" b="1"/>
            </a:lvl4pPr>
            <a:lvl5pPr marL="2560233" indent="0">
              <a:buNone/>
              <a:defRPr sz="2240" b="1"/>
            </a:lvl5pPr>
            <a:lvl6pPr marL="3200291" indent="0">
              <a:buNone/>
              <a:defRPr sz="2240" b="1"/>
            </a:lvl6pPr>
            <a:lvl7pPr marL="3840351" indent="0">
              <a:buNone/>
              <a:defRPr sz="2240" b="1"/>
            </a:lvl7pPr>
            <a:lvl8pPr marL="4480409" indent="0">
              <a:buNone/>
              <a:defRPr sz="2240" b="1"/>
            </a:lvl8pPr>
            <a:lvl9pPr marL="5120466"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4" y="3507106"/>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9CA9DA-3186-4288-B20F-85494F4B9DEB}" type="datetimeFigureOut">
              <a:rPr lang="en-NZ" smtClean="0"/>
              <a:t>24/03/2026</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647242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9CA9DA-3186-4288-B20F-85494F4B9DEB}" type="datetimeFigureOut">
              <a:rPr lang="en-NZ" smtClean="0"/>
              <a:t>24/03/2026</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2643251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CA9DA-3186-4288-B20F-85494F4B9DEB}" type="datetimeFigureOut">
              <a:rPr lang="en-NZ" smtClean="0"/>
              <a:t>24/03/2026</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315238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3" y="640080"/>
            <a:ext cx="4128848" cy="2240280"/>
          </a:xfrm>
        </p:spPr>
        <p:txBody>
          <a:bodyPr anchor="b"/>
          <a:lstStyle>
            <a:lvl1pPr>
              <a:defRPr sz="4480"/>
            </a:lvl1pPr>
          </a:lstStyle>
          <a:p>
            <a:r>
              <a:rPr lang="en-US"/>
              <a:t>Click to edit Master title style</a:t>
            </a:r>
          </a:p>
        </p:txBody>
      </p:sp>
      <p:sp>
        <p:nvSpPr>
          <p:cNvPr id="3" name="Content Placeholder 2"/>
          <p:cNvSpPr>
            <a:spLocks noGrp="1"/>
          </p:cNvSpPr>
          <p:nvPr>
            <p:ph idx="1"/>
          </p:nvPr>
        </p:nvSpPr>
        <p:spPr>
          <a:xfrm>
            <a:off x="5442348" y="1382399"/>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1783" y="2880362"/>
            <a:ext cx="4128848" cy="5336223"/>
          </a:xfrm>
        </p:spPr>
        <p:txBody>
          <a:bodyPr/>
          <a:lstStyle>
            <a:lvl1pPr marL="0" indent="0">
              <a:buNone/>
              <a:defRPr sz="2240"/>
            </a:lvl1pPr>
            <a:lvl2pPr marL="640058" indent="0">
              <a:buNone/>
              <a:defRPr sz="1960"/>
            </a:lvl2pPr>
            <a:lvl3pPr marL="1280118" indent="0">
              <a:buNone/>
              <a:defRPr sz="1680"/>
            </a:lvl3pPr>
            <a:lvl4pPr marL="1920175" indent="0">
              <a:buNone/>
              <a:defRPr sz="1400"/>
            </a:lvl4pPr>
            <a:lvl5pPr marL="2560233" indent="0">
              <a:buNone/>
              <a:defRPr sz="1400"/>
            </a:lvl5pPr>
            <a:lvl6pPr marL="3200291" indent="0">
              <a:buNone/>
              <a:defRPr sz="1400"/>
            </a:lvl6pPr>
            <a:lvl7pPr marL="3840351" indent="0">
              <a:buNone/>
              <a:defRPr sz="1400"/>
            </a:lvl7pPr>
            <a:lvl8pPr marL="4480409" indent="0">
              <a:buNone/>
              <a:defRPr sz="1400"/>
            </a:lvl8pPr>
            <a:lvl9pPr marL="5120466"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4F9CA9DA-3186-4288-B20F-85494F4B9DEB}" type="datetimeFigureOut">
              <a:rPr lang="en-NZ" smtClean="0"/>
              <a:t>24/03/2026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2466148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3" y="640080"/>
            <a:ext cx="4128848" cy="2240280"/>
          </a:xfrm>
        </p:spPr>
        <p:txBody>
          <a:bodyPr anchor="b"/>
          <a:lstStyle>
            <a:lvl1pPr>
              <a:defRPr sz="4480"/>
            </a:lvl1pPr>
          </a:lstStyle>
          <a:p>
            <a:r>
              <a:rPr lang="en-US"/>
              <a:t>Click to edit Master title style</a:t>
            </a:r>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4480"/>
            </a:lvl1pPr>
            <a:lvl2pPr marL="640058" indent="0">
              <a:buNone/>
              <a:defRPr sz="3920"/>
            </a:lvl2pPr>
            <a:lvl3pPr marL="1280118" indent="0">
              <a:buNone/>
              <a:defRPr sz="3360"/>
            </a:lvl3pPr>
            <a:lvl4pPr marL="1920175" indent="0">
              <a:buNone/>
              <a:defRPr sz="2800"/>
            </a:lvl4pPr>
            <a:lvl5pPr marL="2560233" indent="0">
              <a:buNone/>
              <a:defRPr sz="2800"/>
            </a:lvl5pPr>
            <a:lvl6pPr marL="3200291" indent="0">
              <a:buNone/>
              <a:defRPr sz="2800"/>
            </a:lvl6pPr>
            <a:lvl7pPr marL="3840351" indent="0">
              <a:buNone/>
              <a:defRPr sz="2800"/>
            </a:lvl7pPr>
            <a:lvl8pPr marL="4480409" indent="0">
              <a:buNone/>
              <a:defRPr sz="2800"/>
            </a:lvl8pPr>
            <a:lvl9pPr marL="5120466" indent="0">
              <a:buNone/>
              <a:defRPr sz="2800"/>
            </a:lvl9pPr>
          </a:lstStyle>
          <a:p>
            <a:r>
              <a:rPr lang="en-US"/>
              <a:t>Click icon to add picture</a:t>
            </a:r>
          </a:p>
        </p:txBody>
      </p:sp>
      <p:sp>
        <p:nvSpPr>
          <p:cNvPr id="4" name="Text Placeholder 3"/>
          <p:cNvSpPr>
            <a:spLocks noGrp="1"/>
          </p:cNvSpPr>
          <p:nvPr>
            <p:ph type="body" sz="half" idx="2"/>
          </p:nvPr>
        </p:nvSpPr>
        <p:spPr>
          <a:xfrm>
            <a:off x="881783" y="2880362"/>
            <a:ext cx="4128848" cy="5336223"/>
          </a:xfrm>
        </p:spPr>
        <p:txBody>
          <a:bodyPr/>
          <a:lstStyle>
            <a:lvl1pPr marL="0" indent="0">
              <a:buNone/>
              <a:defRPr sz="2240"/>
            </a:lvl1pPr>
            <a:lvl2pPr marL="640058" indent="0">
              <a:buNone/>
              <a:defRPr sz="1960"/>
            </a:lvl2pPr>
            <a:lvl3pPr marL="1280118" indent="0">
              <a:buNone/>
              <a:defRPr sz="1680"/>
            </a:lvl3pPr>
            <a:lvl4pPr marL="1920175" indent="0">
              <a:buNone/>
              <a:defRPr sz="1400"/>
            </a:lvl4pPr>
            <a:lvl5pPr marL="2560233" indent="0">
              <a:buNone/>
              <a:defRPr sz="1400"/>
            </a:lvl5pPr>
            <a:lvl6pPr marL="3200291" indent="0">
              <a:buNone/>
              <a:defRPr sz="1400"/>
            </a:lvl6pPr>
            <a:lvl7pPr marL="3840351" indent="0">
              <a:buNone/>
              <a:defRPr sz="1400"/>
            </a:lvl7pPr>
            <a:lvl8pPr marL="4480409" indent="0">
              <a:buNone/>
              <a:defRPr sz="1400"/>
            </a:lvl8pPr>
            <a:lvl9pPr marL="5120466"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4F9CA9DA-3186-4288-B20F-85494F4B9DEB}" type="datetimeFigureOut">
              <a:rPr lang="en-NZ" smtClean="0"/>
              <a:t>24/03/2026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A29D063-549D-4DA6-B2C8-65E00A1A8B36}" type="slidenum">
              <a:rPr lang="en-NZ" smtClean="0"/>
              <a:t>‹#›</a:t>
            </a:fld>
            <a:endParaRPr lang="en-NZ"/>
          </a:p>
        </p:txBody>
      </p:sp>
    </p:spTree>
    <p:extLst>
      <p:ext uri="{BB962C8B-B14F-4D97-AF65-F5344CB8AC3E}">
        <p14:creationId xmlns:p14="http://schemas.microsoft.com/office/powerpoint/2010/main" val="3535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2" y="511177"/>
            <a:ext cx="11041380" cy="18557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80112" y="2555876"/>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4F9CA9DA-3186-4288-B20F-85494F4B9DEB}" type="datetimeFigureOut">
              <a:rPr lang="en-NZ" smtClean="0"/>
              <a:t>24/03/2026</a:t>
            </a:fld>
            <a:endParaRPr lang="en-NZ"/>
          </a:p>
        </p:txBody>
      </p:sp>
      <p:sp>
        <p:nvSpPr>
          <p:cNvPr id="5" name="Footer Placeholder 4"/>
          <p:cNvSpPr>
            <a:spLocks noGrp="1"/>
          </p:cNvSpPr>
          <p:nvPr>
            <p:ph type="ftr" sz="quarter" idx="3"/>
          </p:nvPr>
        </p:nvSpPr>
        <p:spPr>
          <a:xfrm>
            <a:off x="4240532" y="8898894"/>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NZ"/>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4A29D063-549D-4DA6-B2C8-65E00A1A8B36}" type="slidenum">
              <a:rPr lang="en-NZ" smtClean="0"/>
              <a:t>‹#›</a:t>
            </a:fld>
            <a:endParaRPr lang="en-NZ"/>
          </a:p>
        </p:txBody>
      </p:sp>
    </p:spTree>
    <p:extLst>
      <p:ext uri="{BB962C8B-B14F-4D97-AF65-F5344CB8AC3E}">
        <p14:creationId xmlns:p14="http://schemas.microsoft.com/office/powerpoint/2010/main" val="35384888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18"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29" indent="-320029" algn="l" defTabSz="1280118"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087" indent="-320029" algn="l" defTabSz="1280118"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146" indent="-320029" algn="l" defTabSz="1280118"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04"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262"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322"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380"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437"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495" indent="-320029" algn="l" defTabSz="1280118"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18" rtl="0" eaLnBrk="1" latinLnBrk="0" hangingPunct="1">
        <a:defRPr sz="2520" kern="1200">
          <a:solidFill>
            <a:schemeClr val="tx1"/>
          </a:solidFill>
          <a:latin typeface="+mn-lt"/>
          <a:ea typeface="+mn-ea"/>
          <a:cs typeface="+mn-cs"/>
        </a:defRPr>
      </a:lvl1pPr>
      <a:lvl2pPr marL="640058" algn="l" defTabSz="1280118" rtl="0" eaLnBrk="1" latinLnBrk="0" hangingPunct="1">
        <a:defRPr sz="2520" kern="1200">
          <a:solidFill>
            <a:schemeClr val="tx1"/>
          </a:solidFill>
          <a:latin typeface="+mn-lt"/>
          <a:ea typeface="+mn-ea"/>
          <a:cs typeface="+mn-cs"/>
        </a:defRPr>
      </a:lvl2pPr>
      <a:lvl3pPr marL="1280118" algn="l" defTabSz="1280118" rtl="0" eaLnBrk="1" latinLnBrk="0" hangingPunct="1">
        <a:defRPr sz="2520" kern="1200">
          <a:solidFill>
            <a:schemeClr val="tx1"/>
          </a:solidFill>
          <a:latin typeface="+mn-lt"/>
          <a:ea typeface="+mn-ea"/>
          <a:cs typeface="+mn-cs"/>
        </a:defRPr>
      </a:lvl3pPr>
      <a:lvl4pPr marL="1920175" algn="l" defTabSz="1280118" rtl="0" eaLnBrk="1" latinLnBrk="0" hangingPunct="1">
        <a:defRPr sz="2520" kern="1200">
          <a:solidFill>
            <a:schemeClr val="tx1"/>
          </a:solidFill>
          <a:latin typeface="+mn-lt"/>
          <a:ea typeface="+mn-ea"/>
          <a:cs typeface="+mn-cs"/>
        </a:defRPr>
      </a:lvl4pPr>
      <a:lvl5pPr marL="2560233" algn="l" defTabSz="1280118" rtl="0" eaLnBrk="1" latinLnBrk="0" hangingPunct="1">
        <a:defRPr sz="2520" kern="1200">
          <a:solidFill>
            <a:schemeClr val="tx1"/>
          </a:solidFill>
          <a:latin typeface="+mn-lt"/>
          <a:ea typeface="+mn-ea"/>
          <a:cs typeface="+mn-cs"/>
        </a:defRPr>
      </a:lvl5pPr>
      <a:lvl6pPr marL="3200291" algn="l" defTabSz="1280118" rtl="0" eaLnBrk="1" latinLnBrk="0" hangingPunct="1">
        <a:defRPr sz="2520" kern="1200">
          <a:solidFill>
            <a:schemeClr val="tx1"/>
          </a:solidFill>
          <a:latin typeface="+mn-lt"/>
          <a:ea typeface="+mn-ea"/>
          <a:cs typeface="+mn-cs"/>
        </a:defRPr>
      </a:lvl6pPr>
      <a:lvl7pPr marL="3840351" algn="l" defTabSz="1280118" rtl="0" eaLnBrk="1" latinLnBrk="0" hangingPunct="1">
        <a:defRPr sz="2520" kern="1200">
          <a:solidFill>
            <a:schemeClr val="tx1"/>
          </a:solidFill>
          <a:latin typeface="+mn-lt"/>
          <a:ea typeface="+mn-ea"/>
          <a:cs typeface="+mn-cs"/>
        </a:defRPr>
      </a:lvl7pPr>
      <a:lvl8pPr marL="4480409" algn="l" defTabSz="1280118" rtl="0" eaLnBrk="1" latinLnBrk="0" hangingPunct="1">
        <a:defRPr sz="2520" kern="1200">
          <a:solidFill>
            <a:schemeClr val="tx1"/>
          </a:solidFill>
          <a:latin typeface="+mn-lt"/>
          <a:ea typeface="+mn-ea"/>
          <a:cs typeface="+mn-cs"/>
        </a:defRPr>
      </a:lvl8pPr>
      <a:lvl9pPr marL="5120466" algn="l" defTabSz="1280118"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protectivesecurity.govt.nz/resources" TargetMode="External"/><Relationship Id="rId7"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hyperlink" Target="https://www.protectivesecurity.govt.nz/resourc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3.png"/><Relationship Id="rId4" Type="http://schemas.openxmlformats.org/officeDocument/2006/relationships/hyperlink" Target="https://www.safetravel.govt.nz/"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protectivesecurity.govt.nz/resourc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ethniccommunities.govt.nz/programmes/security-and-resilience" TargetMode="External"/><Relationship Id="rId7" Type="http://schemas.openxmlformats.org/officeDocument/2006/relationships/hyperlink" Target="https://www.protectivesecurity.govt.nz/resour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www.protectivesecurity.govt.nz/assets/psr/managing-inward-visits.pdf" TargetMode="External"/><Relationship Id="rId4" Type="http://schemas.openxmlformats.org/officeDocument/2006/relationships/hyperlink" Target="https://www.protectivesecurity.govt.nz/assets/psr/due-diligence-assessments.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eb.archive.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protectivesecurity.govt.nz/resources" TargetMode="Externa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www.ncsc.govt.nz/resources/cyber-resilience-guidance" TargetMode="Externa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hyperlink" Target="https://support.apple.com/en-us/105120" TargetMode="External"/><Relationship Id="rId7" Type="http://schemas.openxmlformats.org/officeDocument/2006/relationships/image" Target="../media/image21.png"/><Relationship Id="rId2" Type="http://schemas.openxmlformats.org/officeDocument/2006/relationships/hyperlink" Target="https://haveibeenpwned.com/" TargetMode="External"/><Relationship Id="rId1" Type="http://schemas.openxmlformats.org/officeDocument/2006/relationships/slideLayout" Target="../slideLayouts/slideLayout2.xml"/><Relationship Id="rId6" Type="http://schemas.openxmlformats.org/officeDocument/2006/relationships/hyperlink" Target="https://www.ownyouronline.govt.nz/" TargetMode="External"/><Relationship Id="rId5" Type="http://schemas.openxmlformats.org/officeDocument/2006/relationships/hyperlink" Target="https://www.ethniccommunities.govt.nz/programmes/security-and-resilience" TargetMode="External"/><Relationship Id="rId10" Type="http://schemas.openxmlformats.org/officeDocument/2006/relationships/hyperlink" Target="https://www.ncsc.govt.nz/resources/cyber-resilience-guidance" TargetMode="External"/><Relationship Id="rId4" Type="http://schemas.openxmlformats.org/officeDocument/2006/relationships/hyperlink" Target="https://support.google.com/googleplay/answer/2812853?hl=en" TargetMode="External"/><Relationship Id="rId9"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hyperlink" Target="https://www.sfo.govt.nz/contact/report-foreign-bribery"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police.govt.nz/use-105" TargetMode="Externa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hyperlink" Target="https://www.nzsis.govt.nz/our-work/new-zealands-security-threat-environment" TargetMode="External"/><Relationship Id="rId2" Type="http://schemas.openxmlformats.org/officeDocument/2006/relationships/hyperlink" Target="https://www.ethniccommunities.govt.nz/programmes/security-and-resilience"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protectivesecurity.govt.nz/resources" TargetMode="Externa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image" Target="../media/image1.svg"/><Relationship Id="rId3" Type="http://schemas.openxmlformats.org/officeDocument/2006/relationships/slide" Target="slide4.xml"/><Relationship Id="rId7" Type="http://schemas.openxmlformats.org/officeDocument/2006/relationships/slide" Target="slide9.xml"/><Relationship Id="rId12"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7.xml"/><Relationship Id="rId5" Type="http://schemas.openxmlformats.org/officeDocument/2006/relationships/slide" Target="slide7.xml"/><Relationship Id="rId10" Type="http://schemas.openxmlformats.org/officeDocument/2006/relationships/slide" Target="slide15.xml"/><Relationship Id="rId4" Type="http://schemas.openxmlformats.org/officeDocument/2006/relationships/slide" Target="slide6.xml"/><Relationship Id="rId9" Type="http://schemas.openxmlformats.org/officeDocument/2006/relationships/slide" Target="slide12.xml"/><Relationship Id="rId1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ww.ethniccommunities.govt.nz/programmes/security-and-resilience/examples-of-foreign-interference"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ethniccommunities.govt.nz/programmes/security-and-resilience/foreign-interference-in-new-zealand" TargetMode="External"/><Relationship Id="rId5" Type="http://schemas.openxmlformats.org/officeDocument/2006/relationships/image" Target="../media/image3.png"/><Relationship Id="rId4" Type="http://schemas.openxmlformats.org/officeDocument/2006/relationships/hyperlink" Target="https://www.nzsis.govt.nz/our-work/new-zealands-security-threat-environment"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ethniccommunities.govt.nz/programmes/security-and-resilie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hyperlink" Target="https://communitygovernance.org.nz/resource-hub/risk-management-matrix/" TargetMode="External"/><Relationship Id="rId7" Type="http://schemas.openxmlformats.org/officeDocument/2006/relationships/hyperlink" Target="https://communitygovernance.org.nz/resource-hub/code-of-conduct-policy-guid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hyperlink" Target="https://www.ethniccommunities.govt.nz/programmes/security-and-resilience" TargetMode="External"/><Relationship Id="rId10" Type="http://schemas.openxmlformats.org/officeDocument/2006/relationships/image" Target="../media/image8.png"/><Relationship Id="rId4" Type="http://schemas.openxmlformats.org/officeDocument/2006/relationships/slide" Target="slide8.xml"/><Relationship Id="rId9"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hyperlink" Target="https://www.protectivesecurity.govt.nz/resourc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communitygovernance.org.nz/"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hyperlink" Target="https://www.protectivesecurity.govt.nz/resources" TargetMode="External"/><Relationship Id="rId7" Type="http://schemas.openxmlformats.org/officeDocument/2006/relationships/slide" Target="slide1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image" Target="../media/image3.png"/><Relationship Id="rId5" Type="http://schemas.openxmlformats.org/officeDocument/2006/relationships/hyperlink" Target="https://www.ethniccommunities.govt.nz/programmes/security-and-resilience/how-to-report-foreign-interference" TargetMode="External"/><Relationship Id="rId10" Type="http://schemas.openxmlformats.org/officeDocument/2006/relationships/image" Target="../media/image14.png"/><Relationship Id="rId4" Type="http://schemas.openxmlformats.org/officeDocument/2006/relationships/hyperlink" Target="https://www.protectivesecurity.govt.nz/assets/psr/maintaining-your-national-security-clearance.pdf#:~:text=When%20you%20experience%20contact%20that%20seems%20suspicious%2C,be%20aware%20that%20you%20are%20a%20target." TargetMode="External"/><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3D55931-1C53-0FDC-7D78-1EBE3F11E2EB}"/>
              </a:ext>
            </a:extLst>
          </p:cNvPr>
          <p:cNvSpPr/>
          <p:nvPr/>
        </p:nvSpPr>
        <p:spPr>
          <a:xfrm>
            <a:off x="0" y="0"/>
            <a:ext cx="12801600" cy="9601200"/>
          </a:xfrm>
          <a:prstGeom prst="rect">
            <a:avLst/>
          </a:prstGeom>
          <a:solidFill>
            <a:srgbClr val="DBF1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932DEF4D-1867-1701-7568-FA6C628B5899}"/>
              </a:ext>
            </a:extLst>
          </p:cNvPr>
          <p:cNvSpPr txBox="1"/>
          <p:nvPr/>
        </p:nvSpPr>
        <p:spPr>
          <a:xfrm>
            <a:off x="1136520" y="3477161"/>
            <a:ext cx="10365628" cy="1323439"/>
          </a:xfrm>
          <a:prstGeom prst="rect">
            <a:avLst/>
          </a:prstGeom>
          <a:noFill/>
        </p:spPr>
        <p:txBody>
          <a:bodyPr wrap="square" rtlCol="0">
            <a:spAutoFit/>
          </a:bodyPr>
          <a:lstStyle/>
          <a:p>
            <a:r>
              <a:rPr lang="en-NZ" sz="4000" b="1">
                <a:solidFill>
                  <a:srgbClr val="007472"/>
                </a:solidFill>
                <a:latin typeface="Acumin Pro" panose="020B0504020202020204" pitchFamily="34" charset="0"/>
              </a:rPr>
              <a:t>Safeguarding your community organisation against foreign interference</a:t>
            </a:r>
          </a:p>
        </p:txBody>
      </p:sp>
      <p:sp>
        <p:nvSpPr>
          <p:cNvPr id="14" name="Rectangle: Diagonal Corners Rounded 13">
            <a:extLst>
              <a:ext uri="{FF2B5EF4-FFF2-40B4-BE49-F238E27FC236}">
                <a16:creationId xmlns:a16="http://schemas.microsoft.com/office/drawing/2014/main" id="{D8C4379E-3FB7-7474-45D1-E72D70842395}"/>
              </a:ext>
            </a:extLst>
          </p:cNvPr>
          <p:cNvSpPr/>
          <p:nvPr/>
        </p:nvSpPr>
        <p:spPr>
          <a:xfrm>
            <a:off x="1136520" y="4925015"/>
            <a:ext cx="5264280" cy="649798"/>
          </a:xfrm>
          <a:prstGeom prst="round2DiagRect">
            <a:avLst/>
          </a:prstGeom>
          <a:solidFill>
            <a:srgbClr val="3A1335"/>
          </a:solidFill>
          <a:ln w="19050">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bg1"/>
                </a:solidFill>
                <a:ea typeface="ADLaM Display" panose="02010000000000000000" pitchFamily="2" charset="0"/>
                <a:cs typeface="ADLaM Display" panose="02010000000000000000" pitchFamily="2" charset="0"/>
              </a:rPr>
              <a:t>Toolkit for community organisations</a:t>
            </a:r>
            <a:endParaRPr lang="en-NZ" sz="2800">
              <a:solidFill>
                <a:schemeClr val="bg1"/>
              </a:solidFill>
              <a:ea typeface="ADLaM Display" panose="02010000000000000000" pitchFamily="2" charset="0"/>
              <a:cs typeface="ADLaM Display" panose="02010000000000000000" pitchFamily="2" charset="0"/>
            </a:endParaRPr>
          </a:p>
        </p:txBody>
      </p:sp>
      <p:sp>
        <p:nvSpPr>
          <p:cNvPr id="17" name="Freeform 2">
            <a:extLst>
              <a:ext uri="{FF2B5EF4-FFF2-40B4-BE49-F238E27FC236}">
                <a16:creationId xmlns:a16="http://schemas.microsoft.com/office/drawing/2014/main" id="{C999AADF-CC0A-78DD-E8C4-C0888819A268}"/>
              </a:ext>
            </a:extLst>
          </p:cNvPr>
          <p:cNvSpPr/>
          <p:nvPr/>
        </p:nvSpPr>
        <p:spPr>
          <a:xfrm rot="16200000">
            <a:off x="1973024" y="-1083926"/>
            <a:ext cx="14322663" cy="11769052"/>
          </a:xfrm>
          <a:custGeom>
            <a:avLst/>
            <a:gdLst/>
            <a:ahLst/>
            <a:cxnLst/>
            <a:rect l="l" t="t" r="r" b="b"/>
            <a:pathLst>
              <a:path w="26130701" h="24562859">
                <a:moveTo>
                  <a:pt x="0" y="0"/>
                </a:moveTo>
                <a:lnTo>
                  <a:pt x="26130700" y="0"/>
                </a:lnTo>
                <a:lnTo>
                  <a:pt x="26130700" y="24562858"/>
                </a:lnTo>
                <a:lnTo>
                  <a:pt x="0" y="24562858"/>
                </a:lnTo>
                <a:lnTo>
                  <a:pt x="0" y="0"/>
                </a:lnTo>
                <a:close/>
              </a:path>
            </a:pathLst>
          </a:custGeom>
          <a:blipFill>
            <a:blip>
              <a:alphaModFix amt="7999"/>
              <a:extLst>
                <a:ext uri="{96DAC541-7B7A-43D3-8B79-37D633B846F1}">
                  <asvg:svgBlip xmlns:asvg="http://schemas.microsoft.com/office/drawing/2016/SVG/main" r:embed="rId2"/>
                </a:ext>
              </a:extLst>
            </a:blip>
            <a:stretch>
              <a:fillRect/>
            </a:stretch>
          </a:blipFill>
        </p:spPr>
        <p:txBody>
          <a:bodyPr/>
          <a:lstStyle/>
          <a:p>
            <a:endParaRPr lang="en-NZ"/>
          </a:p>
        </p:txBody>
      </p:sp>
      <p:pic>
        <p:nvPicPr>
          <p:cNvPr id="3" name="Picture 2" descr="A black background with blue text&#10;&#10;AI-generated content may be incorrect.">
            <a:extLst>
              <a:ext uri="{FF2B5EF4-FFF2-40B4-BE49-F238E27FC236}">
                <a16:creationId xmlns:a16="http://schemas.microsoft.com/office/drawing/2014/main" id="{0850C36E-159C-D4EA-974E-F24E067F05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6520" y="7935545"/>
            <a:ext cx="2674224" cy="1050816"/>
          </a:xfrm>
          <a:prstGeom prst="rect">
            <a:avLst/>
          </a:prstGeom>
        </p:spPr>
      </p:pic>
    </p:spTree>
    <p:extLst>
      <p:ext uri="{BB962C8B-B14F-4D97-AF65-F5344CB8AC3E}">
        <p14:creationId xmlns:p14="http://schemas.microsoft.com/office/powerpoint/2010/main" val="1206329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5C018-1330-B80E-ED21-960A59A58B7E}"/>
            </a:ext>
          </a:extLst>
        </p:cNvPr>
        <p:cNvGrpSpPr/>
        <p:nvPr/>
      </p:nvGrpSpPr>
      <p:grpSpPr>
        <a:xfrm>
          <a:off x="0" y="0"/>
          <a:ext cx="0" cy="0"/>
          <a:chOff x="0" y="0"/>
          <a:chExt cx="0" cy="0"/>
        </a:xfrm>
      </p:grpSpPr>
      <p:sp>
        <p:nvSpPr>
          <p:cNvPr id="36" name="Rectangle: Diagonal Corners Rounded 35">
            <a:extLst>
              <a:ext uri="{FF2B5EF4-FFF2-40B4-BE49-F238E27FC236}">
                <a16:creationId xmlns:a16="http://schemas.microsoft.com/office/drawing/2014/main" id="{ADD48CAB-3782-76E1-0F0D-4D8AB3E8630B}"/>
              </a:ext>
            </a:extLst>
          </p:cNvPr>
          <p:cNvSpPr/>
          <p:nvPr/>
        </p:nvSpPr>
        <p:spPr>
          <a:xfrm>
            <a:off x="1103276" y="4745320"/>
            <a:ext cx="4286309" cy="913447"/>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Share only the contact details you're comfortable making public in your role. </a:t>
            </a:r>
            <a:r>
              <a:rPr lang="en-NZ" sz="1100">
                <a:solidFill>
                  <a:schemeClr val="tx1"/>
                </a:solidFill>
              </a:rPr>
              <a:t>Keeping your personal contact details private can help protect your privacy, and reduce the risk of unwanted contact.</a:t>
            </a:r>
          </a:p>
        </p:txBody>
      </p:sp>
      <p:sp>
        <p:nvSpPr>
          <p:cNvPr id="11" name="TextBox 10">
            <a:extLst>
              <a:ext uri="{FF2B5EF4-FFF2-40B4-BE49-F238E27FC236}">
                <a16:creationId xmlns:a16="http://schemas.microsoft.com/office/drawing/2014/main" id="{D0B7D426-B277-DD9A-4946-FE3794473C82}"/>
              </a:ext>
            </a:extLst>
          </p:cNvPr>
          <p:cNvSpPr txBox="1"/>
          <p:nvPr/>
        </p:nvSpPr>
        <p:spPr>
          <a:xfrm>
            <a:off x="808462" y="9002995"/>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3"/>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2" name="TextBox 1">
            <a:extLst>
              <a:ext uri="{FF2B5EF4-FFF2-40B4-BE49-F238E27FC236}">
                <a16:creationId xmlns:a16="http://schemas.microsoft.com/office/drawing/2014/main" id="{2998D436-EE92-7F1D-F1A7-7D527E3F1B50}"/>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14" name="Rectangle 13">
            <a:extLst>
              <a:ext uri="{FF2B5EF4-FFF2-40B4-BE49-F238E27FC236}">
                <a16:creationId xmlns:a16="http://schemas.microsoft.com/office/drawing/2014/main" id="{3AD9A31F-A316-710A-65CB-E2F1FDCD5DB6}"/>
              </a:ext>
            </a:extLst>
          </p:cNvPr>
          <p:cNvSpPr/>
          <p:nvPr/>
        </p:nvSpPr>
        <p:spPr>
          <a:xfrm>
            <a:off x="0" y="0"/>
            <a:ext cx="12801600" cy="1394773"/>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0" name="Rectangle: Diagonal Corners Rounded 19">
            <a:extLst>
              <a:ext uri="{FF2B5EF4-FFF2-40B4-BE49-F238E27FC236}">
                <a16:creationId xmlns:a16="http://schemas.microsoft.com/office/drawing/2014/main" id="{A900C5DF-B021-E256-0B71-C57CD1BD5E53}"/>
              </a:ext>
            </a:extLst>
          </p:cNvPr>
          <p:cNvSpPr/>
          <p:nvPr/>
        </p:nvSpPr>
        <p:spPr>
          <a:xfrm>
            <a:off x="1153445" y="3639813"/>
            <a:ext cx="4236141" cy="913447"/>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Take a trusted colleague with you </a:t>
            </a:r>
            <a:r>
              <a:rPr lang="en-NZ" sz="1100">
                <a:solidFill>
                  <a:schemeClr val="tx1"/>
                </a:solidFill>
              </a:rPr>
              <a:t>when meeting new contacts (online or in person) and keep them included in email exchanges.</a:t>
            </a:r>
          </a:p>
        </p:txBody>
      </p:sp>
      <p:sp>
        <p:nvSpPr>
          <p:cNvPr id="25" name="Rectangle: Diagonal Corners Rounded 24">
            <a:extLst>
              <a:ext uri="{FF2B5EF4-FFF2-40B4-BE49-F238E27FC236}">
                <a16:creationId xmlns:a16="http://schemas.microsoft.com/office/drawing/2014/main" id="{6206E602-DE4F-3C68-6FB3-B54F111CDFD6}"/>
              </a:ext>
            </a:extLst>
          </p:cNvPr>
          <p:cNvSpPr/>
          <p:nvPr/>
        </p:nvSpPr>
        <p:spPr>
          <a:xfrm>
            <a:off x="1110374" y="5850827"/>
            <a:ext cx="4236141" cy="913447"/>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Do not discuss sensitive or private information in public </a:t>
            </a:r>
            <a:r>
              <a:rPr lang="en-NZ" sz="1100">
                <a:solidFill>
                  <a:schemeClr val="tx1"/>
                </a:solidFill>
              </a:rPr>
              <a:t>or in places where others might overhear. This helps prevent the risk of that information being misused.</a:t>
            </a:r>
          </a:p>
        </p:txBody>
      </p:sp>
      <p:sp>
        <p:nvSpPr>
          <p:cNvPr id="26" name="Rectangle: Diagonal Corners Rounded 25">
            <a:extLst>
              <a:ext uri="{FF2B5EF4-FFF2-40B4-BE49-F238E27FC236}">
                <a16:creationId xmlns:a16="http://schemas.microsoft.com/office/drawing/2014/main" id="{63F355C7-D6C1-F392-404F-D6DF9FFA9A0E}"/>
              </a:ext>
            </a:extLst>
          </p:cNvPr>
          <p:cNvSpPr/>
          <p:nvPr/>
        </p:nvSpPr>
        <p:spPr>
          <a:xfrm>
            <a:off x="1103276" y="6930934"/>
            <a:ext cx="4236141" cy="913447"/>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Step away from any conversation if you feel uncertain or uncomfortable. </a:t>
            </a:r>
            <a:r>
              <a:rPr lang="en-NZ" sz="1100">
                <a:solidFill>
                  <a:schemeClr val="tx1"/>
                </a:solidFill>
              </a:rPr>
              <a:t>In an emergency, call 111.</a:t>
            </a:r>
          </a:p>
        </p:txBody>
      </p:sp>
      <p:sp>
        <p:nvSpPr>
          <p:cNvPr id="37" name="Rectangle: Diagonal Corners Rounded 36">
            <a:extLst>
              <a:ext uri="{FF2B5EF4-FFF2-40B4-BE49-F238E27FC236}">
                <a16:creationId xmlns:a16="http://schemas.microsoft.com/office/drawing/2014/main" id="{5CB3D5EF-1E8B-40CB-1034-1F2B1D6187E4}"/>
              </a:ext>
            </a:extLst>
          </p:cNvPr>
          <p:cNvSpPr/>
          <p:nvPr/>
        </p:nvSpPr>
        <p:spPr>
          <a:xfrm>
            <a:off x="7557831" y="3029712"/>
            <a:ext cx="3487966" cy="520995"/>
          </a:xfrm>
          <a:prstGeom prst="round2DiagRect">
            <a:avLst/>
          </a:prstGeom>
          <a:solidFill>
            <a:srgbClr val="FFFFFF"/>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3A1335"/>
                </a:solidFill>
              </a:rPr>
              <a:t>Gifts, donations and favours</a:t>
            </a:r>
          </a:p>
        </p:txBody>
      </p:sp>
      <p:sp>
        <p:nvSpPr>
          <p:cNvPr id="38" name="Rectangle: Diagonal Corners Rounded 37">
            <a:extLst>
              <a:ext uri="{FF2B5EF4-FFF2-40B4-BE49-F238E27FC236}">
                <a16:creationId xmlns:a16="http://schemas.microsoft.com/office/drawing/2014/main" id="{D1D1FDE0-EBF9-F994-626E-54EA4AD2404A}"/>
              </a:ext>
            </a:extLst>
          </p:cNvPr>
          <p:cNvSpPr/>
          <p:nvPr/>
        </p:nvSpPr>
        <p:spPr>
          <a:xfrm>
            <a:off x="7311421" y="3620937"/>
            <a:ext cx="4236141" cy="976369"/>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Be cautious with offers of gifts, funding, donations or favours </a:t>
            </a:r>
            <a:r>
              <a:rPr lang="en-NZ" sz="1100">
                <a:solidFill>
                  <a:schemeClr val="tx1"/>
                </a:solidFill>
              </a:rPr>
              <a:t>— especially if they come with unexpected pressure or expectations. Some offers may be used by foreign state actors to gain influence, access, or leverage over your organisation. </a:t>
            </a:r>
            <a:r>
              <a:rPr lang="en-NZ" sz="1100" b="1">
                <a:solidFill>
                  <a:srgbClr val="007472"/>
                </a:solidFill>
              </a:rPr>
              <a:t>See:</a:t>
            </a:r>
            <a:r>
              <a:rPr lang="en-NZ" sz="1100">
                <a:solidFill>
                  <a:schemeClr val="tx1"/>
                </a:solidFill>
              </a:rPr>
              <a:t> </a:t>
            </a:r>
            <a:r>
              <a:rPr lang="en-NZ" sz="1100" b="1">
                <a:solidFill>
                  <a:srgbClr val="00908B"/>
                </a:solidFill>
                <a:hlinkClick r:id="rId4" action="ppaction://hlinksldjump"/>
              </a:rPr>
              <a:t>Key practices for managing gifts, funding and donations</a:t>
            </a:r>
            <a:endParaRPr lang="en-NZ" sz="1100" b="1">
              <a:solidFill>
                <a:srgbClr val="00908B"/>
              </a:solidFill>
            </a:endParaRPr>
          </a:p>
        </p:txBody>
      </p:sp>
      <p:sp>
        <p:nvSpPr>
          <p:cNvPr id="39" name="Rectangle: Diagonal Corners Rounded 38">
            <a:extLst>
              <a:ext uri="{FF2B5EF4-FFF2-40B4-BE49-F238E27FC236}">
                <a16:creationId xmlns:a16="http://schemas.microsoft.com/office/drawing/2014/main" id="{45530C4E-8B27-8538-F3E6-3825C30A0D38}"/>
              </a:ext>
            </a:extLst>
          </p:cNvPr>
          <p:cNvSpPr/>
          <p:nvPr/>
        </p:nvSpPr>
        <p:spPr>
          <a:xfrm>
            <a:off x="7311420" y="4751844"/>
            <a:ext cx="4236141" cy="976369"/>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Be consistent in how you handle offers and define this process. </a:t>
            </a:r>
            <a:r>
              <a:rPr lang="en-NZ" sz="1100">
                <a:solidFill>
                  <a:schemeClr val="tx1"/>
                </a:solidFill>
              </a:rPr>
              <a:t>Clearly communicate your organisation’s policies when gifts or support are offered, and apply the same process to all offers — regardless of who they come from.</a:t>
            </a:r>
            <a:endParaRPr lang="en-NZ" sz="1100">
              <a:solidFill>
                <a:schemeClr val="tx1"/>
              </a:solidFill>
              <a:highlight>
                <a:srgbClr val="FF00FF"/>
              </a:highlight>
            </a:endParaRPr>
          </a:p>
        </p:txBody>
      </p:sp>
      <p:sp>
        <p:nvSpPr>
          <p:cNvPr id="40" name="Rectangle: Diagonal Corners Rounded 39">
            <a:extLst>
              <a:ext uri="{FF2B5EF4-FFF2-40B4-BE49-F238E27FC236}">
                <a16:creationId xmlns:a16="http://schemas.microsoft.com/office/drawing/2014/main" id="{F046C7BC-C779-A6C3-D61F-3AA547E6B020}"/>
              </a:ext>
            </a:extLst>
          </p:cNvPr>
          <p:cNvSpPr/>
          <p:nvPr/>
        </p:nvSpPr>
        <p:spPr>
          <a:xfrm>
            <a:off x="7311421" y="7051758"/>
            <a:ext cx="4263132" cy="976369"/>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Discuss offers as a group. </a:t>
            </a:r>
            <a:r>
              <a:rPr lang="en-NZ" sz="1100">
                <a:solidFill>
                  <a:schemeClr val="tx1"/>
                </a:solidFill>
              </a:rPr>
              <a:t>If you're unsure about accepting an offer, raise it with your board or team before responding. Making decisions collectively can help reduce the risk of individual pressure or influence.</a:t>
            </a:r>
          </a:p>
        </p:txBody>
      </p:sp>
      <p:sp>
        <p:nvSpPr>
          <p:cNvPr id="41" name="Rectangle: Diagonal Corners Rounded 40">
            <a:extLst>
              <a:ext uri="{FF2B5EF4-FFF2-40B4-BE49-F238E27FC236}">
                <a16:creationId xmlns:a16="http://schemas.microsoft.com/office/drawing/2014/main" id="{ABA4A3BC-EAF8-FBB9-B3B8-7ACFB6D61CEA}"/>
              </a:ext>
            </a:extLst>
          </p:cNvPr>
          <p:cNvSpPr/>
          <p:nvPr/>
        </p:nvSpPr>
        <p:spPr>
          <a:xfrm>
            <a:off x="7322447" y="5895451"/>
            <a:ext cx="4236141" cy="976369"/>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Stick to your organisation’s values. </a:t>
            </a:r>
            <a:r>
              <a:rPr lang="en-NZ" sz="1100">
                <a:solidFill>
                  <a:schemeClr val="tx1"/>
                </a:solidFill>
              </a:rPr>
              <a:t>Decline offers that don’t align with your mission or that come with strings attached — especially if those conditions involve obligations your organisation wouldn’t normally accept.</a:t>
            </a:r>
          </a:p>
        </p:txBody>
      </p:sp>
      <p:sp>
        <p:nvSpPr>
          <p:cNvPr id="10" name="Rectangle: Diagonal Corners Rounded 9">
            <a:extLst>
              <a:ext uri="{FF2B5EF4-FFF2-40B4-BE49-F238E27FC236}">
                <a16:creationId xmlns:a16="http://schemas.microsoft.com/office/drawing/2014/main" id="{ECFF23E4-CF33-F35A-7481-5187DF63AD48}"/>
              </a:ext>
            </a:extLst>
          </p:cNvPr>
          <p:cNvSpPr/>
          <p:nvPr/>
        </p:nvSpPr>
        <p:spPr>
          <a:xfrm>
            <a:off x="1147633" y="3083206"/>
            <a:ext cx="1874177" cy="520995"/>
          </a:xfrm>
          <a:prstGeom prst="round2DiagRect">
            <a:avLst/>
          </a:prstGeom>
          <a:solidFill>
            <a:srgbClr val="FFFFFF"/>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A73138"/>
                </a:solidFill>
              </a:rPr>
              <a:t>Engage safely</a:t>
            </a:r>
          </a:p>
        </p:txBody>
      </p:sp>
      <p:sp>
        <p:nvSpPr>
          <p:cNvPr id="16" name="TextBox 15">
            <a:extLst>
              <a:ext uri="{FF2B5EF4-FFF2-40B4-BE49-F238E27FC236}">
                <a16:creationId xmlns:a16="http://schemas.microsoft.com/office/drawing/2014/main" id="{950D6C79-8E05-93C4-2D86-2FC22D047D68}"/>
              </a:ext>
            </a:extLst>
          </p:cNvPr>
          <p:cNvSpPr txBox="1"/>
          <p:nvPr/>
        </p:nvSpPr>
        <p:spPr>
          <a:xfrm>
            <a:off x="285245" y="217542"/>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practices for staying vigilant</a:t>
            </a:r>
            <a:br>
              <a:rPr lang="en-NZ" sz="2800">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everyone in your organisation</a:t>
            </a:r>
          </a:p>
        </p:txBody>
      </p:sp>
      <p:sp>
        <p:nvSpPr>
          <p:cNvPr id="4" name="Rectangle 3">
            <a:extLst>
              <a:ext uri="{FF2B5EF4-FFF2-40B4-BE49-F238E27FC236}">
                <a16:creationId xmlns:a16="http://schemas.microsoft.com/office/drawing/2014/main" id="{F077D138-2E0B-F31F-C5AE-BFBC1FB3E399}"/>
              </a:ext>
            </a:extLst>
          </p:cNvPr>
          <p:cNvSpPr/>
          <p:nvPr/>
        </p:nvSpPr>
        <p:spPr>
          <a:xfrm>
            <a:off x="5190030" y="3495572"/>
            <a:ext cx="288481" cy="288481"/>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5" name="Rectangle 14">
            <a:extLst>
              <a:ext uri="{FF2B5EF4-FFF2-40B4-BE49-F238E27FC236}">
                <a16:creationId xmlns:a16="http://schemas.microsoft.com/office/drawing/2014/main" id="{F3308920-B88B-F4CD-F1C0-2EDB4737EDF9}"/>
              </a:ext>
            </a:extLst>
          </p:cNvPr>
          <p:cNvSpPr/>
          <p:nvPr/>
        </p:nvSpPr>
        <p:spPr>
          <a:xfrm>
            <a:off x="5185150" y="4697536"/>
            <a:ext cx="288481" cy="288481"/>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7" name="Rectangle 16">
            <a:extLst>
              <a:ext uri="{FF2B5EF4-FFF2-40B4-BE49-F238E27FC236}">
                <a16:creationId xmlns:a16="http://schemas.microsoft.com/office/drawing/2014/main" id="{9CC33907-EA91-934F-58A0-B81ED37044DE}"/>
              </a:ext>
            </a:extLst>
          </p:cNvPr>
          <p:cNvSpPr/>
          <p:nvPr/>
        </p:nvSpPr>
        <p:spPr>
          <a:xfrm>
            <a:off x="5145631" y="5787169"/>
            <a:ext cx="288481" cy="288481"/>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8" name="Rectangle 17">
            <a:extLst>
              <a:ext uri="{FF2B5EF4-FFF2-40B4-BE49-F238E27FC236}">
                <a16:creationId xmlns:a16="http://schemas.microsoft.com/office/drawing/2014/main" id="{ABC4E49D-12C0-1743-19B2-9B63038706DE}"/>
              </a:ext>
            </a:extLst>
          </p:cNvPr>
          <p:cNvSpPr/>
          <p:nvPr/>
        </p:nvSpPr>
        <p:spPr>
          <a:xfrm>
            <a:off x="5116618" y="6859711"/>
            <a:ext cx="288481" cy="288481"/>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9" name="Rectangle 18">
            <a:extLst>
              <a:ext uri="{FF2B5EF4-FFF2-40B4-BE49-F238E27FC236}">
                <a16:creationId xmlns:a16="http://schemas.microsoft.com/office/drawing/2014/main" id="{70FE7658-50A1-1974-FB27-67A5602FABFB}"/>
              </a:ext>
            </a:extLst>
          </p:cNvPr>
          <p:cNvSpPr/>
          <p:nvPr/>
        </p:nvSpPr>
        <p:spPr>
          <a:xfrm>
            <a:off x="11360716" y="3476696"/>
            <a:ext cx="288481" cy="288481"/>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1" name="Rectangle 20">
            <a:extLst>
              <a:ext uri="{FF2B5EF4-FFF2-40B4-BE49-F238E27FC236}">
                <a16:creationId xmlns:a16="http://schemas.microsoft.com/office/drawing/2014/main" id="{8FED2C65-4B32-87B8-4BEB-B98B6DBF5C08}"/>
              </a:ext>
            </a:extLst>
          </p:cNvPr>
          <p:cNvSpPr/>
          <p:nvPr/>
        </p:nvSpPr>
        <p:spPr>
          <a:xfrm>
            <a:off x="11360716" y="4659182"/>
            <a:ext cx="288481" cy="288481"/>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2" name="Rectangle 21">
            <a:extLst>
              <a:ext uri="{FF2B5EF4-FFF2-40B4-BE49-F238E27FC236}">
                <a16:creationId xmlns:a16="http://schemas.microsoft.com/office/drawing/2014/main" id="{ECA52D6F-FD1F-4991-98F5-02E517495B23}"/>
              </a:ext>
            </a:extLst>
          </p:cNvPr>
          <p:cNvSpPr/>
          <p:nvPr/>
        </p:nvSpPr>
        <p:spPr>
          <a:xfrm>
            <a:off x="11360716" y="5816664"/>
            <a:ext cx="288481" cy="288481"/>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3" name="Rectangle 22">
            <a:extLst>
              <a:ext uri="{FF2B5EF4-FFF2-40B4-BE49-F238E27FC236}">
                <a16:creationId xmlns:a16="http://schemas.microsoft.com/office/drawing/2014/main" id="{15D18202-BB6B-4FB4-A1CE-0DABAD5EC6B9}"/>
              </a:ext>
            </a:extLst>
          </p:cNvPr>
          <p:cNvSpPr/>
          <p:nvPr/>
        </p:nvSpPr>
        <p:spPr>
          <a:xfrm>
            <a:off x="11367316" y="6967450"/>
            <a:ext cx="288481" cy="288481"/>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pic>
        <p:nvPicPr>
          <p:cNvPr id="51" name="Picture 50">
            <a:extLst>
              <a:ext uri="{FF2B5EF4-FFF2-40B4-BE49-F238E27FC236}">
                <a16:creationId xmlns:a16="http://schemas.microsoft.com/office/drawing/2014/main" id="{7AF28146-55EA-D453-AEDD-B6907B411DC7}"/>
              </a:ext>
            </a:extLst>
          </p:cNvPr>
          <p:cNvPicPr>
            <a:picLocks noChangeAspect="1"/>
          </p:cNvPicPr>
          <p:nvPr/>
        </p:nvPicPr>
        <p:blipFill>
          <a:blip r:embed="rId5"/>
          <a:stretch>
            <a:fillRect/>
          </a:stretch>
        </p:blipFill>
        <p:spPr>
          <a:xfrm>
            <a:off x="375083" y="2968523"/>
            <a:ext cx="772550" cy="772550"/>
          </a:xfrm>
          <a:prstGeom prst="rect">
            <a:avLst/>
          </a:prstGeom>
        </p:spPr>
      </p:pic>
      <p:pic>
        <p:nvPicPr>
          <p:cNvPr id="3" name="Picture 2">
            <a:extLst>
              <a:ext uri="{FF2B5EF4-FFF2-40B4-BE49-F238E27FC236}">
                <a16:creationId xmlns:a16="http://schemas.microsoft.com/office/drawing/2014/main" id="{144ED2F1-614F-8D21-2105-45508F235B21}"/>
              </a:ext>
            </a:extLst>
          </p:cNvPr>
          <p:cNvPicPr>
            <a:picLocks noChangeAspect="1"/>
          </p:cNvPicPr>
          <p:nvPr/>
        </p:nvPicPr>
        <p:blipFill>
          <a:blip r:embed="rId6"/>
          <a:stretch>
            <a:fillRect/>
          </a:stretch>
        </p:blipFill>
        <p:spPr>
          <a:xfrm>
            <a:off x="6804988" y="2825670"/>
            <a:ext cx="772550" cy="772550"/>
          </a:xfrm>
          <a:prstGeom prst="rect">
            <a:avLst/>
          </a:prstGeom>
        </p:spPr>
      </p:pic>
      <p:sp>
        <p:nvSpPr>
          <p:cNvPr id="6" name="TextBox 5">
            <a:extLst>
              <a:ext uri="{FF2B5EF4-FFF2-40B4-BE49-F238E27FC236}">
                <a16:creationId xmlns:a16="http://schemas.microsoft.com/office/drawing/2014/main" id="{1C80F5B0-FDD7-FC07-2DD8-494FAE2073B3}"/>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8</a:t>
            </a:r>
            <a:endParaRPr lang="en-NZ" sz="1600">
              <a:solidFill>
                <a:srgbClr val="007472"/>
              </a:solidFill>
            </a:endParaRPr>
          </a:p>
        </p:txBody>
      </p:sp>
      <p:pic>
        <p:nvPicPr>
          <p:cNvPr id="7" name="Picture 6" descr="A blue and black logo&#10;&#10;AI-generated content may be incorrect.">
            <a:extLst>
              <a:ext uri="{FF2B5EF4-FFF2-40B4-BE49-F238E27FC236}">
                <a16:creationId xmlns:a16="http://schemas.microsoft.com/office/drawing/2014/main" id="{99EDDBDE-CD04-FC58-3BBC-FF449E2FBBFF}"/>
              </a:ext>
            </a:extLst>
          </p:cNvPr>
          <p:cNvPicPr>
            <a:picLocks noChangeAspect="1"/>
          </p:cNvPicPr>
          <p:nvPr/>
        </p:nvPicPr>
        <p:blipFill>
          <a:blip r:embed="rId7">
            <a:biLevel thresh="25000"/>
          </a:blip>
          <a:stretch>
            <a:fillRect/>
          </a:stretch>
        </p:blipFill>
        <p:spPr>
          <a:xfrm>
            <a:off x="12033920" y="117166"/>
            <a:ext cx="617556" cy="581541"/>
          </a:xfrm>
          <a:prstGeom prst="rect">
            <a:avLst/>
          </a:prstGeom>
        </p:spPr>
      </p:pic>
      <p:pic>
        <p:nvPicPr>
          <p:cNvPr id="8" name="Picture 7" descr="A blue and black logo&#10;&#10;AI-generated content may be incorrect.">
            <a:extLst>
              <a:ext uri="{FF2B5EF4-FFF2-40B4-BE49-F238E27FC236}">
                <a16:creationId xmlns:a16="http://schemas.microsoft.com/office/drawing/2014/main" id="{13756768-A4B4-8AE6-C8C6-00E2DAF74754}"/>
              </a:ext>
            </a:extLst>
          </p:cNvPr>
          <p:cNvPicPr>
            <a:picLocks noChangeAspect="1"/>
          </p:cNvPicPr>
          <p:nvPr/>
        </p:nvPicPr>
        <p:blipFill>
          <a:blip r:embed="rId7"/>
          <a:stretch>
            <a:fillRect/>
          </a:stretch>
        </p:blipFill>
        <p:spPr>
          <a:xfrm>
            <a:off x="206008" y="8965737"/>
            <a:ext cx="617556" cy="581541"/>
          </a:xfrm>
          <a:prstGeom prst="rect">
            <a:avLst/>
          </a:prstGeom>
        </p:spPr>
      </p:pic>
      <p:sp>
        <p:nvSpPr>
          <p:cNvPr id="9" name="TextBox 8">
            <a:extLst>
              <a:ext uri="{FF2B5EF4-FFF2-40B4-BE49-F238E27FC236}">
                <a16:creationId xmlns:a16="http://schemas.microsoft.com/office/drawing/2014/main" id="{0174BAF7-5BBC-310C-A32C-0FC96CC23E26}"/>
              </a:ext>
            </a:extLst>
          </p:cNvPr>
          <p:cNvSpPr txBox="1"/>
          <p:nvPr/>
        </p:nvSpPr>
        <p:spPr>
          <a:xfrm>
            <a:off x="9156593" y="8360404"/>
            <a:ext cx="6400800" cy="276999"/>
          </a:xfrm>
          <a:prstGeom prst="rect">
            <a:avLst/>
          </a:prstGeom>
          <a:noFill/>
        </p:spPr>
        <p:txBody>
          <a:bodyPr wrap="square">
            <a:spAutoFit/>
          </a:bodyPr>
          <a:lstStyle/>
          <a:p>
            <a:r>
              <a:rPr lang="en-NZ" sz="1200" b="1">
                <a:solidFill>
                  <a:srgbClr val="007472"/>
                </a:solidFill>
                <a:effectLst/>
              </a:rPr>
              <a:t>Continued from the previous page</a:t>
            </a:r>
            <a:endParaRPr lang="en-NZ" sz="1200" b="1">
              <a:solidFill>
                <a:srgbClr val="007472"/>
              </a:solidFill>
            </a:endParaRPr>
          </a:p>
        </p:txBody>
      </p:sp>
      <p:sp>
        <p:nvSpPr>
          <p:cNvPr id="12" name="Rectangle: Diagonal Corners Rounded 11">
            <a:extLst>
              <a:ext uri="{FF2B5EF4-FFF2-40B4-BE49-F238E27FC236}">
                <a16:creationId xmlns:a16="http://schemas.microsoft.com/office/drawing/2014/main" id="{E5EDE609-D0B5-F0E6-9F50-C6DE15631DA7}"/>
              </a:ext>
            </a:extLst>
          </p:cNvPr>
          <p:cNvSpPr/>
          <p:nvPr/>
        </p:nvSpPr>
        <p:spPr>
          <a:xfrm>
            <a:off x="0" y="1872625"/>
            <a:ext cx="9512300" cy="520995"/>
          </a:xfrm>
          <a:prstGeom prst="round2DiagRect">
            <a:avLst>
              <a:gd name="adj1" fmla="val 0"/>
              <a:gd name="adj2" fmla="val 0"/>
            </a:avLst>
          </a:prstGeom>
          <a:solidFill>
            <a:srgbClr val="FFCC4C"/>
          </a:solidFill>
          <a:ln w="1270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2732" lvl="1" algn="ctr">
              <a:spcBef>
                <a:spcPts val="600"/>
              </a:spcBef>
              <a:spcAft>
                <a:spcPts val="600"/>
              </a:spcAft>
            </a:pPr>
            <a:r>
              <a:rPr lang="en-NZ" b="1">
                <a:solidFill>
                  <a:schemeClr val="tx1"/>
                </a:solidFill>
              </a:rPr>
              <a:t>Everyone has a role to play in safeguarding your organisation from foreign interference.</a:t>
            </a:r>
          </a:p>
        </p:txBody>
      </p:sp>
    </p:spTree>
    <p:extLst>
      <p:ext uri="{BB962C8B-B14F-4D97-AF65-F5344CB8AC3E}">
        <p14:creationId xmlns:p14="http://schemas.microsoft.com/office/powerpoint/2010/main" val="885462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EBCC2-436D-72E9-5AB1-2FF752664EE6}"/>
            </a:ext>
          </a:extLst>
        </p:cNvPr>
        <p:cNvGrpSpPr/>
        <p:nvPr/>
      </p:nvGrpSpPr>
      <p:grpSpPr>
        <a:xfrm>
          <a:off x="0" y="0"/>
          <a:ext cx="0" cy="0"/>
          <a:chOff x="0" y="0"/>
          <a:chExt cx="0" cy="0"/>
        </a:xfrm>
      </p:grpSpPr>
      <p:sp>
        <p:nvSpPr>
          <p:cNvPr id="20" name="Rectangle: Diagonal Corners Rounded 19">
            <a:extLst>
              <a:ext uri="{FF2B5EF4-FFF2-40B4-BE49-F238E27FC236}">
                <a16:creationId xmlns:a16="http://schemas.microsoft.com/office/drawing/2014/main" id="{CBD13112-9410-E572-8F1D-253976FABFB8}"/>
              </a:ext>
            </a:extLst>
          </p:cNvPr>
          <p:cNvSpPr/>
          <p:nvPr/>
        </p:nvSpPr>
        <p:spPr>
          <a:xfrm>
            <a:off x="896821" y="2776549"/>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Is there pressure to act quickly? </a:t>
            </a:r>
            <a:r>
              <a:rPr lang="en-NZ" sz="1200">
                <a:solidFill>
                  <a:schemeClr val="tx1"/>
                </a:solidFill>
              </a:rPr>
              <a:t>If someone insists you accept an offer right away or discourages you from discussing it with others, that’s a red flag. Legitimate support doesn’t require secrecy or urgency.</a:t>
            </a:r>
          </a:p>
        </p:txBody>
      </p:sp>
      <p:sp>
        <p:nvSpPr>
          <p:cNvPr id="25" name="Rectangle: Diagonal Corners Rounded 24">
            <a:extLst>
              <a:ext uri="{FF2B5EF4-FFF2-40B4-BE49-F238E27FC236}">
                <a16:creationId xmlns:a16="http://schemas.microsoft.com/office/drawing/2014/main" id="{4C234216-B493-8C60-4E40-44CE7061FB24}"/>
              </a:ext>
            </a:extLst>
          </p:cNvPr>
          <p:cNvSpPr/>
          <p:nvPr/>
        </p:nvSpPr>
        <p:spPr>
          <a:xfrm>
            <a:off x="865302" y="5113837"/>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Are you discouraged from documenting or reporting the offer? </a:t>
            </a:r>
            <a:r>
              <a:rPr lang="en-NZ" sz="1200">
                <a:solidFill>
                  <a:schemeClr val="tx1"/>
                </a:solidFill>
              </a:rPr>
              <a:t>If someone asks you to keep the offer informal, off the record, or “between us,”  take a moment to pause and consider why. </a:t>
            </a:r>
          </a:p>
        </p:txBody>
      </p:sp>
      <p:sp>
        <p:nvSpPr>
          <p:cNvPr id="26" name="Rectangle: Diagonal Corners Rounded 25">
            <a:extLst>
              <a:ext uri="{FF2B5EF4-FFF2-40B4-BE49-F238E27FC236}">
                <a16:creationId xmlns:a16="http://schemas.microsoft.com/office/drawing/2014/main" id="{47FABD82-B670-9E15-AD0E-CEC1D3FDDA84}"/>
              </a:ext>
            </a:extLst>
          </p:cNvPr>
          <p:cNvSpPr/>
          <p:nvPr/>
        </p:nvSpPr>
        <p:spPr>
          <a:xfrm>
            <a:off x="858204" y="6307944"/>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Does the offer seem unusually generous or out of proportion? </a:t>
            </a:r>
            <a:r>
              <a:rPr lang="en-NZ" sz="1200">
                <a:solidFill>
                  <a:schemeClr val="tx1"/>
                </a:solidFill>
              </a:rPr>
              <a:t>If the support being offered is far more than the organisation typically receives or seems beyond what you would consider usual, it's worth asking why.</a:t>
            </a:r>
          </a:p>
        </p:txBody>
      </p:sp>
      <p:sp>
        <p:nvSpPr>
          <p:cNvPr id="36" name="Rectangle: Diagonal Corners Rounded 35">
            <a:extLst>
              <a:ext uri="{FF2B5EF4-FFF2-40B4-BE49-F238E27FC236}">
                <a16:creationId xmlns:a16="http://schemas.microsoft.com/office/drawing/2014/main" id="{98A94726-53F5-6E87-FDE3-B6C45F28F338}"/>
              </a:ext>
            </a:extLst>
          </p:cNvPr>
          <p:cNvSpPr/>
          <p:nvPr/>
        </p:nvSpPr>
        <p:spPr>
          <a:xfrm>
            <a:off x="896821" y="3945193"/>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Do you feel uncomfortable or unsure? </a:t>
            </a:r>
            <a:r>
              <a:rPr lang="en-NZ" sz="1200">
                <a:solidFill>
                  <a:schemeClr val="tx1"/>
                </a:solidFill>
              </a:rPr>
              <a:t>If something about the offer feels off, trust your instincts and raise it with your team. </a:t>
            </a:r>
          </a:p>
        </p:txBody>
      </p:sp>
      <p:sp>
        <p:nvSpPr>
          <p:cNvPr id="38" name="Rectangle: Diagonal Corners Rounded 37">
            <a:extLst>
              <a:ext uri="{FF2B5EF4-FFF2-40B4-BE49-F238E27FC236}">
                <a16:creationId xmlns:a16="http://schemas.microsoft.com/office/drawing/2014/main" id="{6F5DE1A8-6E13-8D10-9F3D-C458CE7018D6}"/>
              </a:ext>
            </a:extLst>
          </p:cNvPr>
          <p:cNvSpPr/>
          <p:nvPr/>
        </p:nvSpPr>
        <p:spPr>
          <a:xfrm>
            <a:off x="5600756" y="2776549"/>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Is there a lack of transparency about where the support is coming from? </a:t>
            </a:r>
            <a:r>
              <a:rPr lang="en-NZ" sz="1200">
                <a:solidFill>
                  <a:schemeClr val="tx1"/>
                </a:solidFill>
              </a:rPr>
              <a:t>If the person or organisation offering can’t (or won’t) explain the source of the offer or seems vague about who they are representing, that’s a sign to be cautious.</a:t>
            </a:r>
          </a:p>
        </p:txBody>
      </p:sp>
      <p:sp>
        <p:nvSpPr>
          <p:cNvPr id="39" name="Rectangle: Diagonal Corners Rounded 38">
            <a:extLst>
              <a:ext uri="{FF2B5EF4-FFF2-40B4-BE49-F238E27FC236}">
                <a16:creationId xmlns:a16="http://schemas.microsoft.com/office/drawing/2014/main" id="{02966FF6-AEB7-75B3-506D-A2D45C8FE8A3}"/>
              </a:ext>
            </a:extLst>
          </p:cNvPr>
          <p:cNvSpPr/>
          <p:nvPr/>
        </p:nvSpPr>
        <p:spPr>
          <a:xfrm>
            <a:off x="5615253" y="3945192"/>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Does the offer include requests for sensitive or detailed information about your organisation, community, or operations?</a:t>
            </a:r>
            <a:r>
              <a:rPr lang="en-NZ" sz="1200">
                <a:solidFill>
                  <a:schemeClr val="tx1"/>
                </a:solidFill>
              </a:rPr>
              <a:t> Legitimate support typically doesn’t require sharing private or internal details beyond what’s necessary.</a:t>
            </a:r>
          </a:p>
        </p:txBody>
      </p:sp>
      <p:sp>
        <p:nvSpPr>
          <p:cNvPr id="40" name="Rectangle: Diagonal Corners Rounded 39">
            <a:extLst>
              <a:ext uri="{FF2B5EF4-FFF2-40B4-BE49-F238E27FC236}">
                <a16:creationId xmlns:a16="http://schemas.microsoft.com/office/drawing/2014/main" id="{E1AD958B-97A5-AC69-0E79-EFE9A36E03E8}"/>
              </a:ext>
            </a:extLst>
          </p:cNvPr>
          <p:cNvSpPr/>
          <p:nvPr/>
        </p:nvSpPr>
        <p:spPr>
          <a:xfrm>
            <a:off x="5623335" y="6307944"/>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Does the offer come with pressure to change your services, messaging, or public positions? </a:t>
            </a:r>
            <a:r>
              <a:rPr lang="en-NZ" sz="1200">
                <a:solidFill>
                  <a:schemeClr val="tx1"/>
                </a:solidFill>
              </a:rPr>
              <a:t>If the offer is tied to your organisation altering what you do, say, or stand for, it could be an attempt to undermine your organisation’s independence.</a:t>
            </a:r>
          </a:p>
        </p:txBody>
      </p:sp>
      <p:sp>
        <p:nvSpPr>
          <p:cNvPr id="41" name="Rectangle: Diagonal Corners Rounded 40">
            <a:extLst>
              <a:ext uri="{FF2B5EF4-FFF2-40B4-BE49-F238E27FC236}">
                <a16:creationId xmlns:a16="http://schemas.microsoft.com/office/drawing/2014/main" id="{00930941-96C7-28B3-286C-155042AC1214}"/>
              </a:ext>
            </a:extLst>
          </p:cNvPr>
          <p:cNvSpPr/>
          <p:nvPr/>
        </p:nvSpPr>
        <p:spPr>
          <a:xfrm>
            <a:off x="5623335" y="5113837"/>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Does the supporter ask for involvement in your organisation’s internal meetings or strategic planning in exchange for their offer? </a:t>
            </a:r>
            <a:r>
              <a:rPr lang="en-NZ" sz="1200">
                <a:solidFill>
                  <a:schemeClr val="tx1"/>
                </a:solidFill>
              </a:rPr>
              <a:t>Be cautious if they expect roles or influence beyond what is appropriate for a donor or partner.</a:t>
            </a:r>
          </a:p>
        </p:txBody>
      </p:sp>
      <p:sp>
        <p:nvSpPr>
          <p:cNvPr id="7" name="TextBox 6">
            <a:extLst>
              <a:ext uri="{FF2B5EF4-FFF2-40B4-BE49-F238E27FC236}">
                <a16:creationId xmlns:a16="http://schemas.microsoft.com/office/drawing/2014/main" id="{2E2405EE-B497-39AB-CD8A-8E08418E4596}"/>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8" name="Rectangle 7">
            <a:extLst>
              <a:ext uri="{FF2B5EF4-FFF2-40B4-BE49-F238E27FC236}">
                <a16:creationId xmlns:a16="http://schemas.microsoft.com/office/drawing/2014/main" id="{29DCEFF0-9A6C-53C3-DF2B-D9A553F4073A}"/>
              </a:ext>
            </a:extLst>
          </p:cNvPr>
          <p:cNvSpPr/>
          <p:nvPr/>
        </p:nvSpPr>
        <p:spPr>
          <a:xfrm>
            <a:off x="0" y="0"/>
            <a:ext cx="12801600" cy="1394773"/>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3" name="TextBox 12">
            <a:extLst>
              <a:ext uri="{FF2B5EF4-FFF2-40B4-BE49-F238E27FC236}">
                <a16:creationId xmlns:a16="http://schemas.microsoft.com/office/drawing/2014/main" id="{449D547D-BA73-4CDA-86B8-3FA2A7E47421}"/>
              </a:ext>
            </a:extLst>
          </p:cNvPr>
          <p:cNvSpPr txBox="1"/>
          <p:nvPr/>
        </p:nvSpPr>
        <p:spPr>
          <a:xfrm>
            <a:off x="285245" y="236019"/>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practices for managing gifts, funding and donations</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everyone in your organisation</a:t>
            </a:r>
          </a:p>
        </p:txBody>
      </p:sp>
      <p:sp>
        <p:nvSpPr>
          <p:cNvPr id="2" name="TextBox 1">
            <a:extLst>
              <a:ext uri="{FF2B5EF4-FFF2-40B4-BE49-F238E27FC236}">
                <a16:creationId xmlns:a16="http://schemas.microsoft.com/office/drawing/2014/main" id="{CFD9B2C0-2F44-D6CF-4D6C-83D8AA158915}"/>
              </a:ext>
            </a:extLst>
          </p:cNvPr>
          <p:cNvSpPr txBox="1"/>
          <p:nvPr/>
        </p:nvSpPr>
        <p:spPr>
          <a:xfrm>
            <a:off x="760336" y="9035079"/>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3"/>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12" name="TextBox 11">
            <a:extLst>
              <a:ext uri="{FF2B5EF4-FFF2-40B4-BE49-F238E27FC236}">
                <a16:creationId xmlns:a16="http://schemas.microsoft.com/office/drawing/2014/main" id="{584D8E77-8DDC-D965-1BE9-7D2CE5223E8A}"/>
              </a:ext>
            </a:extLst>
          </p:cNvPr>
          <p:cNvSpPr txBox="1"/>
          <p:nvPr/>
        </p:nvSpPr>
        <p:spPr>
          <a:xfrm>
            <a:off x="483733" y="1907708"/>
            <a:ext cx="11734832" cy="646331"/>
          </a:xfrm>
          <a:prstGeom prst="rect">
            <a:avLst/>
          </a:prstGeom>
          <a:noFill/>
        </p:spPr>
        <p:txBody>
          <a:bodyPr wrap="square" rtlCol="0">
            <a:spAutoFit/>
          </a:bodyPr>
          <a:lstStyle/>
          <a:p>
            <a:r>
              <a:rPr lang="en-NZ"/>
              <a:t>Anyone in the organisation can be approached with a </a:t>
            </a:r>
            <a:r>
              <a:rPr lang="en-NZ" b="1"/>
              <a:t>gift, funding, donation or favour. </a:t>
            </a:r>
            <a:br>
              <a:rPr lang="en-NZ" b="1"/>
            </a:br>
            <a:r>
              <a:rPr lang="en-NZ"/>
              <a:t>If you are offered something, consider:</a:t>
            </a:r>
          </a:p>
        </p:txBody>
      </p:sp>
      <p:sp>
        <p:nvSpPr>
          <p:cNvPr id="9" name="Rectangle: Diagonal Corners Rounded 8">
            <a:extLst>
              <a:ext uri="{FF2B5EF4-FFF2-40B4-BE49-F238E27FC236}">
                <a16:creationId xmlns:a16="http://schemas.microsoft.com/office/drawing/2014/main" id="{374EE843-5EF2-E83D-936C-5840D9707865}"/>
              </a:ext>
            </a:extLst>
          </p:cNvPr>
          <p:cNvSpPr/>
          <p:nvPr/>
        </p:nvSpPr>
        <p:spPr>
          <a:xfrm>
            <a:off x="858203" y="7492065"/>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An international visit sounds exciting, but is the offer too good to be true?</a:t>
            </a:r>
            <a:r>
              <a:rPr lang="en-NZ" sz="1200">
                <a:solidFill>
                  <a:schemeClr val="tx1"/>
                </a:solidFill>
              </a:rPr>
              <a:t> Attempts at foreign interference are more effective when on “home ground”. Do your </a:t>
            </a:r>
            <a:r>
              <a:rPr lang="en-NZ" sz="1200">
                <a:solidFill>
                  <a:schemeClr val="tx1"/>
                </a:solidFill>
                <a:hlinkClick r:id="rId4"/>
              </a:rPr>
              <a:t>due diligence</a:t>
            </a:r>
            <a:r>
              <a:rPr lang="en-NZ" sz="1200">
                <a:solidFill>
                  <a:schemeClr val="tx1"/>
                </a:solidFill>
              </a:rPr>
              <a:t> on your destinations to understand any associated risks.</a:t>
            </a:r>
          </a:p>
        </p:txBody>
      </p:sp>
      <p:sp>
        <p:nvSpPr>
          <p:cNvPr id="19" name="Rectangle: Diagonal Corners Rounded 18">
            <a:extLst>
              <a:ext uri="{FF2B5EF4-FFF2-40B4-BE49-F238E27FC236}">
                <a16:creationId xmlns:a16="http://schemas.microsoft.com/office/drawing/2014/main" id="{436105C7-2623-8FC8-4EDC-81A110AB9E39}"/>
              </a:ext>
            </a:extLst>
          </p:cNvPr>
          <p:cNvSpPr/>
          <p:nvPr/>
        </p:nvSpPr>
        <p:spPr>
          <a:xfrm>
            <a:off x="5623335" y="7451125"/>
            <a:ext cx="4249055" cy="971599"/>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Is there pressure to reciprocate? </a:t>
            </a:r>
            <a:r>
              <a:rPr lang="en-NZ" sz="1200">
                <a:solidFill>
                  <a:schemeClr val="tx1"/>
                </a:solidFill>
              </a:rPr>
              <a:t>The offer may come with a caveat of needing to return the favour. While this may align with the community organisation’s values, it could be used to apply unwanted pressure.</a:t>
            </a:r>
          </a:p>
        </p:txBody>
      </p:sp>
      <p:sp>
        <p:nvSpPr>
          <p:cNvPr id="18" name="Rectangle: Diagonal Corners Rounded 17">
            <a:extLst>
              <a:ext uri="{FF2B5EF4-FFF2-40B4-BE49-F238E27FC236}">
                <a16:creationId xmlns:a16="http://schemas.microsoft.com/office/drawing/2014/main" id="{D593723B-3BBA-D2BA-2E08-6862AEB53D29}"/>
              </a:ext>
            </a:extLst>
          </p:cNvPr>
          <p:cNvSpPr/>
          <p:nvPr/>
        </p:nvSpPr>
        <p:spPr>
          <a:xfrm>
            <a:off x="10317934" y="4367100"/>
            <a:ext cx="2034656" cy="2086472"/>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23" name="Rectangle: Diagonal Corners Rounded 22">
            <a:extLst>
              <a:ext uri="{FF2B5EF4-FFF2-40B4-BE49-F238E27FC236}">
                <a16:creationId xmlns:a16="http://schemas.microsoft.com/office/drawing/2014/main" id="{4B54E846-9341-40EF-9C0A-9425762AF059}"/>
              </a:ext>
            </a:extLst>
          </p:cNvPr>
          <p:cNvSpPr/>
          <p:nvPr/>
        </p:nvSpPr>
        <p:spPr>
          <a:xfrm>
            <a:off x="10217888" y="4267763"/>
            <a:ext cx="2034656" cy="2086472"/>
          </a:xfrm>
          <a:prstGeom prst="round2DiagRect">
            <a:avLst/>
          </a:prstGeom>
          <a:solidFill>
            <a:srgbClr val="DBF1F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400" b="1">
                <a:solidFill>
                  <a:schemeClr val="tx1"/>
                </a:solidFill>
              </a:rPr>
              <a:t>Have a clear, agreed process and next steps </a:t>
            </a:r>
            <a:r>
              <a:rPr lang="en-NZ" sz="1400">
                <a:solidFill>
                  <a:schemeClr val="tx1"/>
                </a:solidFill>
              </a:rPr>
              <a:t>in place for what to do if concerns about gifts, funding donations or favours are identified.</a:t>
            </a:r>
          </a:p>
        </p:txBody>
      </p:sp>
      <p:pic>
        <p:nvPicPr>
          <p:cNvPr id="4" name="Picture 3" descr="A blue and black logo&#10;&#10;AI-generated content may be incorrect.">
            <a:extLst>
              <a:ext uri="{FF2B5EF4-FFF2-40B4-BE49-F238E27FC236}">
                <a16:creationId xmlns:a16="http://schemas.microsoft.com/office/drawing/2014/main" id="{C0400718-03EF-989E-36BD-CDADE4D3C1EE}"/>
              </a:ext>
            </a:extLst>
          </p:cNvPr>
          <p:cNvPicPr>
            <a:picLocks noChangeAspect="1"/>
          </p:cNvPicPr>
          <p:nvPr/>
        </p:nvPicPr>
        <p:blipFill>
          <a:blip r:embed="rId5">
            <a:biLevel thresh="25000"/>
          </a:blip>
          <a:stretch>
            <a:fillRect/>
          </a:stretch>
        </p:blipFill>
        <p:spPr>
          <a:xfrm>
            <a:off x="12033920" y="117166"/>
            <a:ext cx="617556" cy="581541"/>
          </a:xfrm>
          <a:prstGeom prst="rect">
            <a:avLst/>
          </a:prstGeom>
        </p:spPr>
      </p:pic>
      <p:pic>
        <p:nvPicPr>
          <p:cNvPr id="10" name="Picture 9" descr="A blue and black logo&#10;&#10;AI-generated content may be incorrect.">
            <a:extLst>
              <a:ext uri="{FF2B5EF4-FFF2-40B4-BE49-F238E27FC236}">
                <a16:creationId xmlns:a16="http://schemas.microsoft.com/office/drawing/2014/main" id="{C9344CF1-969E-1621-C5B7-BA7A5A23A1D7}"/>
              </a:ext>
            </a:extLst>
          </p:cNvPr>
          <p:cNvPicPr>
            <a:picLocks noChangeAspect="1"/>
          </p:cNvPicPr>
          <p:nvPr/>
        </p:nvPicPr>
        <p:blipFill>
          <a:blip r:embed="rId5"/>
          <a:stretch>
            <a:fillRect/>
          </a:stretch>
        </p:blipFill>
        <p:spPr>
          <a:xfrm>
            <a:off x="206008" y="8965737"/>
            <a:ext cx="617556" cy="581541"/>
          </a:xfrm>
          <a:prstGeom prst="rect">
            <a:avLst/>
          </a:prstGeom>
        </p:spPr>
      </p:pic>
      <p:pic>
        <p:nvPicPr>
          <p:cNvPr id="21" name="Picture 20">
            <a:extLst>
              <a:ext uri="{FF2B5EF4-FFF2-40B4-BE49-F238E27FC236}">
                <a16:creationId xmlns:a16="http://schemas.microsoft.com/office/drawing/2014/main" id="{F75228E9-2CCA-C307-EB0F-DDBCA754961D}"/>
              </a:ext>
            </a:extLst>
          </p:cNvPr>
          <p:cNvPicPr>
            <a:picLocks noChangeAspect="1"/>
          </p:cNvPicPr>
          <p:nvPr/>
        </p:nvPicPr>
        <p:blipFill>
          <a:blip r:embed="rId6"/>
          <a:stretch>
            <a:fillRect/>
          </a:stretch>
        </p:blipFill>
        <p:spPr>
          <a:xfrm>
            <a:off x="515252" y="3011028"/>
            <a:ext cx="381569" cy="381569"/>
          </a:xfrm>
          <a:prstGeom prst="rect">
            <a:avLst/>
          </a:prstGeom>
        </p:spPr>
      </p:pic>
      <p:pic>
        <p:nvPicPr>
          <p:cNvPr id="22" name="Picture 21">
            <a:extLst>
              <a:ext uri="{FF2B5EF4-FFF2-40B4-BE49-F238E27FC236}">
                <a16:creationId xmlns:a16="http://schemas.microsoft.com/office/drawing/2014/main" id="{A2656ECB-F4FF-694D-0BEA-E8A32CEFF2F4}"/>
              </a:ext>
            </a:extLst>
          </p:cNvPr>
          <p:cNvPicPr>
            <a:picLocks noChangeAspect="1"/>
          </p:cNvPicPr>
          <p:nvPr/>
        </p:nvPicPr>
        <p:blipFill>
          <a:blip r:embed="rId6"/>
          <a:stretch>
            <a:fillRect/>
          </a:stretch>
        </p:blipFill>
        <p:spPr>
          <a:xfrm>
            <a:off x="483733" y="4192404"/>
            <a:ext cx="381569" cy="381569"/>
          </a:xfrm>
          <a:prstGeom prst="rect">
            <a:avLst/>
          </a:prstGeom>
        </p:spPr>
      </p:pic>
      <p:pic>
        <p:nvPicPr>
          <p:cNvPr id="24" name="Picture 23">
            <a:extLst>
              <a:ext uri="{FF2B5EF4-FFF2-40B4-BE49-F238E27FC236}">
                <a16:creationId xmlns:a16="http://schemas.microsoft.com/office/drawing/2014/main" id="{680AF2DD-159D-B1F5-8EC4-9C65C5FCCBBD}"/>
              </a:ext>
            </a:extLst>
          </p:cNvPr>
          <p:cNvPicPr>
            <a:picLocks noChangeAspect="1"/>
          </p:cNvPicPr>
          <p:nvPr/>
        </p:nvPicPr>
        <p:blipFill>
          <a:blip r:embed="rId6"/>
          <a:stretch>
            <a:fillRect/>
          </a:stretch>
        </p:blipFill>
        <p:spPr>
          <a:xfrm>
            <a:off x="483733" y="5353217"/>
            <a:ext cx="381569" cy="381569"/>
          </a:xfrm>
          <a:prstGeom prst="rect">
            <a:avLst/>
          </a:prstGeom>
        </p:spPr>
      </p:pic>
      <p:pic>
        <p:nvPicPr>
          <p:cNvPr id="27" name="Picture 26">
            <a:extLst>
              <a:ext uri="{FF2B5EF4-FFF2-40B4-BE49-F238E27FC236}">
                <a16:creationId xmlns:a16="http://schemas.microsoft.com/office/drawing/2014/main" id="{EFFF3DF7-793F-ED9C-AE01-3553D0FED707}"/>
              </a:ext>
            </a:extLst>
          </p:cNvPr>
          <p:cNvPicPr>
            <a:picLocks noChangeAspect="1"/>
          </p:cNvPicPr>
          <p:nvPr/>
        </p:nvPicPr>
        <p:blipFill>
          <a:blip r:embed="rId6"/>
          <a:stretch>
            <a:fillRect/>
          </a:stretch>
        </p:blipFill>
        <p:spPr>
          <a:xfrm>
            <a:off x="483733" y="6539081"/>
            <a:ext cx="381569" cy="381569"/>
          </a:xfrm>
          <a:prstGeom prst="rect">
            <a:avLst/>
          </a:prstGeom>
        </p:spPr>
      </p:pic>
      <p:pic>
        <p:nvPicPr>
          <p:cNvPr id="28" name="Picture 27">
            <a:extLst>
              <a:ext uri="{FF2B5EF4-FFF2-40B4-BE49-F238E27FC236}">
                <a16:creationId xmlns:a16="http://schemas.microsoft.com/office/drawing/2014/main" id="{E0D89572-5832-75D4-218D-A8E81E868793}"/>
              </a:ext>
            </a:extLst>
          </p:cNvPr>
          <p:cNvPicPr>
            <a:picLocks noChangeAspect="1"/>
          </p:cNvPicPr>
          <p:nvPr/>
        </p:nvPicPr>
        <p:blipFill>
          <a:blip r:embed="rId6"/>
          <a:stretch>
            <a:fillRect/>
          </a:stretch>
        </p:blipFill>
        <p:spPr>
          <a:xfrm>
            <a:off x="486526" y="7697429"/>
            <a:ext cx="381569" cy="381569"/>
          </a:xfrm>
          <a:prstGeom prst="rect">
            <a:avLst/>
          </a:prstGeom>
        </p:spPr>
      </p:pic>
      <p:pic>
        <p:nvPicPr>
          <p:cNvPr id="29" name="Picture 28">
            <a:extLst>
              <a:ext uri="{FF2B5EF4-FFF2-40B4-BE49-F238E27FC236}">
                <a16:creationId xmlns:a16="http://schemas.microsoft.com/office/drawing/2014/main" id="{588A34B1-7CB7-1CFB-2357-B6CE2FBFC25F}"/>
              </a:ext>
            </a:extLst>
          </p:cNvPr>
          <p:cNvPicPr>
            <a:picLocks noChangeAspect="1"/>
          </p:cNvPicPr>
          <p:nvPr/>
        </p:nvPicPr>
        <p:blipFill>
          <a:blip r:embed="rId6"/>
          <a:stretch>
            <a:fillRect/>
          </a:stretch>
        </p:blipFill>
        <p:spPr>
          <a:xfrm>
            <a:off x="5182531" y="3011027"/>
            <a:ext cx="381569" cy="381569"/>
          </a:xfrm>
          <a:prstGeom prst="rect">
            <a:avLst/>
          </a:prstGeom>
        </p:spPr>
      </p:pic>
      <p:pic>
        <p:nvPicPr>
          <p:cNvPr id="30" name="Picture 29">
            <a:extLst>
              <a:ext uri="{FF2B5EF4-FFF2-40B4-BE49-F238E27FC236}">
                <a16:creationId xmlns:a16="http://schemas.microsoft.com/office/drawing/2014/main" id="{7E0C357E-F7AF-FAFE-9EDA-E4B39A1C4BCA}"/>
              </a:ext>
            </a:extLst>
          </p:cNvPr>
          <p:cNvPicPr>
            <a:picLocks noChangeAspect="1"/>
          </p:cNvPicPr>
          <p:nvPr/>
        </p:nvPicPr>
        <p:blipFill>
          <a:blip r:embed="rId6"/>
          <a:stretch>
            <a:fillRect/>
          </a:stretch>
        </p:blipFill>
        <p:spPr>
          <a:xfrm>
            <a:off x="5189780" y="4187459"/>
            <a:ext cx="381569" cy="381569"/>
          </a:xfrm>
          <a:prstGeom prst="rect">
            <a:avLst/>
          </a:prstGeom>
        </p:spPr>
      </p:pic>
      <p:pic>
        <p:nvPicPr>
          <p:cNvPr id="31" name="Picture 30">
            <a:extLst>
              <a:ext uri="{FF2B5EF4-FFF2-40B4-BE49-F238E27FC236}">
                <a16:creationId xmlns:a16="http://schemas.microsoft.com/office/drawing/2014/main" id="{B22D924F-E7F4-706F-E11E-E3C62895B6CD}"/>
              </a:ext>
            </a:extLst>
          </p:cNvPr>
          <p:cNvPicPr>
            <a:picLocks noChangeAspect="1"/>
          </p:cNvPicPr>
          <p:nvPr/>
        </p:nvPicPr>
        <p:blipFill>
          <a:blip r:embed="rId6"/>
          <a:stretch>
            <a:fillRect/>
          </a:stretch>
        </p:blipFill>
        <p:spPr>
          <a:xfrm>
            <a:off x="5178061" y="5353217"/>
            <a:ext cx="381569" cy="381569"/>
          </a:xfrm>
          <a:prstGeom prst="rect">
            <a:avLst/>
          </a:prstGeom>
        </p:spPr>
      </p:pic>
      <p:pic>
        <p:nvPicPr>
          <p:cNvPr id="32" name="Picture 31">
            <a:extLst>
              <a:ext uri="{FF2B5EF4-FFF2-40B4-BE49-F238E27FC236}">
                <a16:creationId xmlns:a16="http://schemas.microsoft.com/office/drawing/2014/main" id="{522C4584-0CE3-375A-EDF9-01D83D4B0A3D}"/>
              </a:ext>
            </a:extLst>
          </p:cNvPr>
          <p:cNvPicPr>
            <a:picLocks noChangeAspect="1"/>
          </p:cNvPicPr>
          <p:nvPr/>
        </p:nvPicPr>
        <p:blipFill>
          <a:blip r:embed="rId6"/>
          <a:stretch>
            <a:fillRect/>
          </a:stretch>
        </p:blipFill>
        <p:spPr>
          <a:xfrm>
            <a:off x="5189779" y="6576721"/>
            <a:ext cx="381569" cy="381569"/>
          </a:xfrm>
          <a:prstGeom prst="rect">
            <a:avLst/>
          </a:prstGeom>
        </p:spPr>
      </p:pic>
      <p:pic>
        <p:nvPicPr>
          <p:cNvPr id="33" name="Picture 32">
            <a:extLst>
              <a:ext uri="{FF2B5EF4-FFF2-40B4-BE49-F238E27FC236}">
                <a16:creationId xmlns:a16="http://schemas.microsoft.com/office/drawing/2014/main" id="{7BE11632-FF39-CE43-5D0B-E48720DB985F}"/>
              </a:ext>
            </a:extLst>
          </p:cNvPr>
          <p:cNvPicPr>
            <a:picLocks noChangeAspect="1"/>
          </p:cNvPicPr>
          <p:nvPr/>
        </p:nvPicPr>
        <p:blipFill>
          <a:blip r:embed="rId6"/>
          <a:stretch>
            <a:fillRect/>
          </a:stretch>
        </p:blipFill>
        <p:spPr>
          <a:xfrm>
            <a:off x="5226862" y="7787079"/>
            <a:ext cx="381569" cy="381569"/>
          </a:xfrm>
          <a:prstGeom prst="rect">
            <a:avLst/>
          </a:prstGeom>
        </p:spPr>
      </p:pic>
      <p:sp>
        <p:nvSpPr>
          <p:cNvPr id="3" name="TextBox 2">
            <a:extLst>
              <a:ext uri="{FF2B5EF4-FFF2-40B4-BE49-F238E27FC236}">
                <a16:creationId xmlns:a16="http://schemas.microsoft.com/office/drawing/2014/main" id="{353BCD39-5C12-4BFA-53A5-0BE92411A865}"/>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9</a:t>
            </a:r>
            <a:endParaRPr lang="en-NZ" sz="1600">
              <a:solidFill>
                <a:srgbClr val="007472"/>
              </a:solidFill>
            </a:endParaRPr>
          </a:p>
        </p:txBody>
      </p:sp>
    </p:spTree>
    <p:extLst>
      <p:ext uri="{BB962C8B-B14F-4D97-AF65-F5344CB8AC3E}">
        <p14:creationId xmlns:p14="http://schemas.microsoft.com/office/powerpoint/2010/main" val="160426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ABE9-5601-A8E5-916D-C6EB43433601}"/>
            </a:ext>
          </a:extLst>
        </p:cNvPr>
        <p:cNvGrpSpPr/>
        <p:nvPr/>
      </p:nvGrpSpPr>
      <p:grpSpPr>
        <a:xfrm>
          <a:off x="0" y="0"/>
          <a:ext cx="0" cy="0"/>
          <a:chOff x="0" y="0"/>
          <a:chExt cx="0" cy="0"/>
        </a:xfrm>
      </p:grpSpPr>
      <p:sp>
        <p:nvSpPr>
          <p:cNvPr id="12" name="Rectangle: Diagonal Corners Rounded 11">
            <a:extLst>
              <a:ext uri="{FF2B5EF4-FFF2-40B4-BE49-F238E27FC236}">
                <a16:creationId xmlns:a16="http://schemas.microsoft.com/office/drawing/2014/main" id="{2602B99A-EE6C-F574-A9E1-4E603238B29A}"/>
              </a:ext>
            </a:extLst>
          </p:cNvPr>
          <p:cNvSpPr/>
          <p:nvPr/>
        </p:nvSpPr>
        <p:spPr>
          <a:xfrm>
            <a:off x="8587371" y="3616708"/>
            <a:ext cx="3190015" cy="3460720"/>
          </a:xfrm>
          <a:prstGeom prst="round2DiagRect">
            <a:avLst/>
          </a:prstGeom>
          <a:solidFill>
            <a:srgbClr val="A73138"/>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1" name="Rectangle: Diagonal Corners Rounded 10">
            <a:extLst>
              <a:ext uri="{FF2B5EF4-FFF2-40B4-BE49-F238E27FC236}">
                <a16:creationId xmlns:a16="http://schemas.microsoft.com/office/drawing/2014/main" id="{42CA6410-5414-8B58-0B29-25D662006F6C}"/>
              </a:ext>
            </a:extLst>
          </p:cNvPr>
          <p:cNvSpPr/>
          <p:nvPr/>
        </p:nvSpPr>
        <p:spPr>
          <a:xfrm>
            <a:off x="5040383" y="3780813"/>
            <a:ext cx="3190015" cy="3460720"/>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0" name="Rectangle: Diagonal Corners Rounded 9">
            <a:extLst>
              <a:ext uri="{FF2B5EF4-FFF2-40B4-BE49-F238E27FC236}">
                <a16:creationId xmlns:a16="http://schemas.microsoft.com/office/drawing/2014/main" id="{6B85AF8C-8999-AA6A-6A38-B36C1A5A43D8}"/>
              </a:ext>
            </a:extLst>
          </p:cNvPr>
          <p:cNvSpPr/>
          <p:nvPr/>
        </p:nvSpPr>
        <p:spPr>
          <a:xfrm>
            <a:off x="442185" y="3640902"/>
            <a:ext cx="3190015" cy="3460720"/>
          </a:xfrm>
          <a:prstGeom prst="round2DiagRect">
            <a:avLst/>
          </a:prstGeom>
          <a:solidFill>
            <a:srgbClr val="3A1335"/>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21" name="TextBox 20">
            <a:extLst>
              <a:ext uri="{FF2B5EF4-FFF2-40B4-BE49-F238E27FC236}">
                <a16:creationId xmlns:a16="http://schemas.microsoft.com/office/drawing/2014/main" id="{7C6AA861-B63C-7647-7050-63DB0318B42B}"/>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2" name="Rectangle 1">
            <a:extLst>
              <a:ext uri="{FF2B5EF4-FFF2-40B4-BE49-F238E27FC236}">
                <a16:creationId xmlns:a16="http://schemas.microsoft.com/office/drawing/2014/main" id="{F48BB173-4938-5B9E-7314-2FAA76F59B8E}"/>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Diagonal Corners Rounded 44">
            <a:extLst>
              <a:ext uri="{FF2B5EF4-FFF2-40B4-BE49-F238E27FC236}">
                <a16:creationId xmlns:a16="http://schemas.microsoft.com/office/drawing/2014/main" id="{4CEFD590-406B-D919-9736-F4AB053E9893}"/>
              </a:ext>
            </a:extLst>
          </p:cNvPr>
          <p:cNvSpPr/>
          <p:nvPr/>
        </p:nvSpPr>
        <p:spPr>
          <a:xfrm>
            <a:off x="517530" y="3686397"/>
            <a:ext cx="3658080" cy="3478726"/>
          </a:xfrm>
          <a:prstGeom prst="round2DiagRect">
            <a:avLst/>
          </a:prstGeom>
          <a:solidFill>
            <a:srgbClr val="FFFFFF"/>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3A1335"/>
                </a:solidFill>
              </a:rPr>
              <a:t>How to approach it</a:t>
            </a:r>
          </a:p>
          <a:p>
            <a:pPr defTabSz="0" fontAlgn="base">
              <a:spcAft>
                <a:spcPts val="1200"/>
              </a:spcAft>
            </a:pPr>
            <a:r>
              <a:rPr lang="en-NZ" sz="1200">
                <a:solidFill>
                  <a:schemeClr val="tx1"/>
                </a:solidFill>
              </a:rPr>
              <a:t>You can use publicly available sources to gather information – see the next pages. </a:t>
            </a:r>
            <a:br>
              <a:rPr lang="en-NZ" sz="1200">
                <a:solidFill>
                  <a:schemeClr val="tx1"/>
                </a:solidFill>
              </a:rPr>
            </a:br>
            <a:br>
              <a:rPr lang="en-NZ" sz="1200">
                <a:solidFill>
                  <a:schemeClr val="tx1"/>
                </a:solidFill>
              </a:rPr>
            </a:br>
            <a:r>
              <a:rPr lang="en-NZ" sz="1200">
                <a:solidFill>
                  <a:schemeClr val="tx1"/>
                </a:solidFill>
              </a:rPr>
              <a:t>The goal isn’t to uncover every detail but to identify any obvious risks and ensure you’re comfortable moving forward. </a:t>
            </a:r>
          </a:p>
          <a:p>
            <a:pPr defTabSz="0" fontAlgn="base">
              <a:spcAft>
                <a:spcPts val="1200"/>
              </a:spcAft>
            </a:pPr>
            <a:r>
              <a:rPr lang="en-NZ" sz="1200">
                <a:solidFill>
                  <a:schemeClr val="tx1"/>
                </a:solidFill>
              </a:rPr>
              <a:t>By staying curious and cautious, your organisation can build stronger, safer relationships that benefit your organisation and community.</a:t>
            </a:r>
          </a:p>
        </p:txBody>
      </p:sp>
      <p:sp>
        <p:nvSpPr>
          <p:cNvPr id="47" name="Rectangle: Diagonal Corners Rounded 46">
            <a:extLst>
              <a:ext uri="{FF2B5EF4-FFF2-40B4-BE49-F238E27FC236}">
                <a16:creationId xmlns:a16="http://schemas.microsoft.com/office/drawing/2014/main" id="{E65FB043-9BFF-1082-30EC-D3CCE8D364F2}"/>
              </a:ext>
            </a:extLst>
          </p:cNvPr>
          <p:cNvSpPr/>
          <p:nvPr/>
        </p:nvSpPr>
        <p:spPr>
          <a:xfrm>
            <a:off x="8662716" y="3652740"/>
            <a:ext cx="3657600" cy="3514563"/>
          </a:xfrm>
          <a:prstGeom prst="round2DiagRect">
            <a:avLst/>
          </a:prstGeom>
          <a:solidFill>
            <a:srgbClr val="FFFFFF"/>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A73138"/>
                </a:solidFill>
              </a:rPr>
              <a:t>Key things to remember</a:t>
            </a:r>
          </a:p>
          <a:p>
            <a:pPr marL="171450" indent="-171450" defTabSz="0" fontAlgn="base">
              <a:spcAft>
                <a:spcPts val="1200"/>
              </a:spcAft>
              <a:buFont typeface="Arial" panose="020B0604020202020204" pitchFamily="34" charset="0"/>
              <a:buChar char="•"/>
            </a:pPr>
            <a:r>
              <a:rPr lang="en-NZ" sz="1200" b="1">
                <a:solidFill>
                  <a:schemeClr val="tx1"/>
                </a:solidFill>
              </a:rPr>
              <a:t>Talk to trusted contacts</a:t>
            </a:r>
            <a:r>
              <a:rPr lang="en-NZ" sz="1200">
                <a:solidFill>
                  <a:schemeClr val="tx1"/>
                </a:solidFill>
              </a:rPr>
              <a:t>: Reach out to trusted individuals who may have a relationship with the new individual or organisation to learn more.</a:t>
            </a:r>
          </a:p>
          <a:p>
            <a:pPr marL="171450" indent="-171450" defTabSz="0" fontAlgn="base">
              <a:spcAft>
                <a:spcPts val="1200"/>
              </a:spcAft>
              <a:buFont typeface="Arial" panose="020B0604020202020204" pitchFamily="34" charset="0"/>
              <a:buChar char="•"/>
            </a:pPr>
            <a:r>
              <a:rPr lang="en-NZ" sz="1200">
                <a:solidFill>
                  <a:schemeClr val="tx1"/>
                </a:solidFill>
              </a:rPr>
              <a:t>	</a:t>
            </a:r>
            <a:r>
              <a:rPr lang="en-NZ" sz="1200" b="1">
                <a:solidFill>
                  <a:schemeClr val="tx1"/>
                </a:solidFill>
              </a:rPr>
              <a:t>Ask clear, direct questions </a:t>
            </a:r>
            <a:r>
              <a:rPr lang="en-NZ" sz="1200">
                <a:solidFill>
                  <a:schemeClr val="tx1"/>
                </a:solidFill>
              </a:rPr>
              <a:t>when engaging with a new individual or organisation about their background, funding, or any potential conflicts. Transparent partners will be open to these conversations.</a:t>
            </a:r>
          </a:p>
          <a:p>
            <a:pPr marL="171450" indent="-171450" defTabSz="0" fontAlgn="base">
              <a:spcAft>
                <a:spcPts val="1200"/>
              </a:spcAft>
              <a:buFont typeface="Arial" panose="020B0604020202020204" pitchFamily="34" charset="0"/>
              <a:buChar char="•"/>
            </a:pPr>
            <a:r>
              <a:rPr lang="en-NZ" sz="1200" b="1">
                <a:solidFill>
                  <a:schemeClr val="tx1"/>
                </a:solidFill>
              </a:rPr>
              <a:t>Trust your instincts: </a:t>
            </a:r>
            <a:r>
              <a:rPr lang="en-NZ" sz="1200">
                <a:solidFill>
                  <a:schemeClr val="tx1"/>
                </a:solidFill>
              </a:rPr>
              <a:t>If something feels off or inconsistent, seek more information before moving forward. You can always say no if you feel uncomfortable.</a:t>
            </a:r>
            <a:br>
              <a:rPr lang="en-NZ" sz="1200">
                <a:solidFill>
                  <a:schemeClr val="tx1"/>
                </a:solidFill>
              </a:rPr>
            </a:br>
            <a:endParaRPr lang="en-NZ" sz="1200">
              <a:solidFill>
                <a:schemeClr val="tx1"/>
              </a:solidFill>
            </a:endParaRPr>
          </a:p>
        </p:txBody>
      </p:sp>
      <p:sp>
        <p:nvSpPr>
          <p:cNvPr id="59" name="Rectangle 58">
            <a:extLst>
              <a:ext uri="{FF2B5EF4-FFF2-40B4-BE49-F238E27FC236}">
                <a16:creationId xmlns:a16="http://schemas.microsoft.com/office/drawing/2014/main" id="{183A804C-9E4D-3755-378E-F0D9C97ABA0A}"/>
              </a:ext>
            </a:extLst>
          </p:cNvPr>
          <p:cNvSpPr/>
          <p:nvPr/>
        </p:nvSpPr>
        <p:spPr>
          <a:xfrm>
            <a:off x="4765634" y="1973657"/>
            <a:ext cx="1058164" cy="10501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E85E2F13-1550-35F5-FA66-EA1C482194A3}"/>
              </a:ext>
            </a:extLst>
          </p:cNvPr>
          <p:cNvSpPr txBox="1"/>
          <p:nvPr/>
        </p:nvSpPr>
        <p:spPr>
          <a:xfrm>
            <a:off x="367556" y="197052"/>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About the due diligence tool</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Key steps for your due diligence process</a:t>
            </a:r>
            <a:endParaRPr lang="en-NZ" sz="2800" b="1">
              <a:solidFill>
                <a:schemeClr val="bg1"/>
              </a:solidFill>
              <a:latin typeface="Acumin Pro" panose="020B0504020202020204" pitchFamily="34" charset="0"/>
            </a:endParaRPr>
          </a:p>
        </p:txBody>
      </p:sp>
      <p:sp>
        <p:nvSpPr>
          <p:cNvPr id="13" name="Rectangle: Diagonal Corners Rounded 12">
            <a:extLst>
              <a:ext uri="{FF2B5EF4-FFF2-40B4-BE49-F238E27FC236}">
                <a16:creationId xmlns:a16="http://schemas.microsoft.com/office/drawing/2014/main" id="{FEBD7C89-93DB-CFA6-EB5F-F60D3A501E5D}"/>
              </a:ext>
            </a:extLst>
          </p:cNvPr>
          <p:cNvSpPr/>
          <p:nvPr/>
        </p:nvSpPr>
        <p:spPr>
          <a:xfrm>
            <a:off x="4509673" y="3652740"/>
            <a:ext cx="3658080" cy="3514563"/>
          </a:xfrm>
          <a:prstGeom prst="round2DiagRect">
            <a:avLst/>
          </a:prstGeom>
          <a:solidFill>
            <a:srgbClr val="FFFFFF"/>
          </a:solidFill>
          <a:ln w="19050">
            <a:solidFill>
              <a:srgbClr val="00908B"/>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00908B"/>
                </a:solidFill>
              </a:rPr>
              <a:t>How to use it</a:t>
            </a:r>
          </a:p>
          <a:p>
            <a:pPr defTabSz="0" fontAlgn="base">
              <a:spcAft>
                <a:spcPts val="1200"/>
              </a:spcAft>
            </a:pPr>
            <a:r>
              <a:rPr lang="en-NZ" sz="1200">
                <a:solidFill>
                  <a:schemeClr val="tx1"/>
                </a:solidFill>
              </a:rPr>
              <a:t>While due diligence is an important part of minimising risk there will always be limitations to the information you can access. </a:t>
            </a:r>
          </a:p>
          <a:p>
            <a:pPr defTabSz="0" fontAlgn="base">
              <a:spcAft>
                <a:spcPts val="1200"/>
              </a:spcAft>
            </a:pPr>
            <a:r>
              <a:rPr lang="en-NZ" sz="1200">
                <a:solidFill>
                  <a:schemeClr val="tx1"/>
                </a:solidFill>
              </a:rPr>
              <a:t>Due diligence should be viewed as a tool to help you make more informed decisions, not as a guarantee against all risks. </a:t>
            </a:r>
          </a:p>
          <a:p>
            <a:pPr defTabSz="0" fontAlgn="base">
              <a:spcAft>
                <a:spcPts val="1200"/>
              </a:spcAft>
            </a:pPr>
            <a:r>
              <a:rPr lang="en-NZ" sz="1200">
                <a:solidFill>
                  <a:schemeClr val="tx1"/>
                </a:solidFill>
              </a:rPr>
              <a:t>If you encounter situations where you’re unsure or feel you lack the expertise, consider seeking external advice, whether from legal professionals, experts in nonprofit governance, or authorities.</a:t>
            </a:r>
          </a:p>
        </p:txBody>
      </p:sp>
      <p:pic>
        <p:nvPicPr>
          <p:cNvPr id="18" name="Picture 17">
            <a:extLst>
              <a:ext uri="{FF2B5EF4-FFF2-40B4-BE49-F238E27FC236}">
                <a16:creationId xmlns:a16="http://schemas.microsoft.com/office/drawing/2014/main" id="{FED70873-5808-F41F-8127-E86E05012122}"/>
              </a:ext>
            </a:extLst>
          </p:cNvPr>
          <p:cNvPicPr>
            <a:picLocks noChangeAspect="1"/>
          </p:cNvPicPr>
          <p:nvPr/>
        </p:nvPicPr>
        <p:blipFill>
          <a:blip r:embed="rId3"/>
          <a:stretch>
            <a:fillRect/>
          </a:stretch>
        </p:blipFill>
        <p:spPr>
          <a:xfrm>
            <a:off x="904320" y="1938045"/>
            <a:ext cx="1153494" cy="1153494"/>
          </a:xfrm>
          <a:prstGeom prst="rect">
            <a:avLst/>
          </a:prstGeom>
        </p:spPr>
      </p:pic>
      <p:sp>
        <p:nvSpPr>
          <p:cNvPr id="17" name="TextBox 16">
            <a:extLst>
              <a:ext uri="{FF2B5EF4-FFF2-40B4-BE49-F238E27FC236}">
                <a16:creationId xmlns:a16="http://schemas.microsoft.com/office/drawing/2014/main" id="{6554E1D3-E37A-1815-FA7B-6696FBF941E6}"/>
              </a:ext>
            </a:extLst>
          </p:cNvPr>
          <p:cNvSpPr txBox="1"/>
          <p:nvPr/>
        </p:nvSpPr>
        <p:spPr>
          <a:xfrm>
            <a:off x="760336" y="9034771"/>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4"/>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5" name="Rectangle: Diagonal Corners Rounded 4">
            <a:extLst>
              <a:ext uri="{FF2B5EF4-FFF2-40B4-BE49-F238E27FC236}">
                <a16:creationId xmlns:a16="http://schemas.microsoft.com/office/drawing/2014/main" id="{B38D86CF-6004-C642-1797-7FAFDCA3D591}"/>
              </a:ext>
            </a:extLst>
          </p:cNvPr>
          <p:cNvSpPr/>
          <p:nvPr/>
        </p:nvSpPr>
        <p:spPr>
          <a:xfrm>
            <a:off x="2390887" y="1826862"/>
            <a:ext cx="9606439" cy="1459528"/>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6" name="Rectangle: Diagonal Corners Rounded 5">
            <a:extLst>
              <a:ext uri="{FF2B5EF4-FFF2-40B4-BE49-F238E27FC236}">
                <a16:creationId xmlns:a16="http://schemas.microsoft.com/office/drawing/2014/main" id="{914E191A-24CC-F44A-BEF5-91D380CF59D3}"/>
              </a:ext>
            </a:extLst>
          </p:cNvPr>
          <p:cNvSpPr/>
          <p:nvPr/>
        </p:nvSpPr>
        <p:spPr>
          <a:xfrm>
            <a:off x="2290841" y="1727525"/>
            <a:ext cx="9606439" cy="1459528"/>
          </a:xfrm>
          <a:prstGeom prst="round2DiagRect">
            <a:avLst/>
          </a:prstGeom>
          <a:solidFill>
            <a:srgbClr val="DBF1F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sz="2000" b="1">
                <a:solidFill>
                  <a:schemeClr val="tx1"/>
                </a:solidFill>
              </a:rPr>
              <a:t>What is due diligence for community organisations?</a:t>
            </a:r>
          </a:p>
          <a:p>
            <a:pPr lvl="0">
              <a:spcAft>
                <a:spcPts val="1200"/>
              </a:spcAft>
            </a:pPr>
            <a:r>
              <a:rPr lang="en-NZ" sz="1200">
                <a:solidFill>
                  <a:schemeClr val="tx1"/>
                </a:solidFill>
              </a:rPr>
              <a:t>Due diligence is designed to identify potential risks facing your organisation, including foreign interference risks. It is the process of gathering information about individuals or organisations before forming any connections, partnerships or engagement. However, not all risks may be identified through due diligence. Many organisations already carry out steps like vetting and police checks, but due diligence can gather additional information from the public domain to better understand people and organisations.</a:t>
            </a:r>
          </a:p>
        </p:txBody>
      </p:sp>
      <p:sp>
        <p:nvSpPr>
          <p:cNvPr id="14" name="Rectangle 13">
            <a:extLst>
              <a:ext uri="{FF2B5EF4-FFF2-40B4-BE49-F238E27FC236}">
                <a16:creationId xmlns:a16="http://schemas.microsoft.com/office/drawing/2014/main" id="{0CA99A00-4A2F-C3F3-6B11-AABB70B39D34}"/>
              </a:ext>
            </a:extLst>
          </p:cNvPr>
          <p:cNvSpPr/>
          <p:nvPr/>
        </p:nvSpPr>
        <p:spPr>
          <a:xfrm>
            <a:off x="2929799" y="7783456"/>
            <a:ext cx="1271404" cy="740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Rectangle: Diagonal Corners Rounded 14">
            <a:extLst>
              <a:ext uri="{FF2B5EF4-FFF2-40B4-BE49-F238E27FC236}">
                <a16:creationId xmlns:a16="http://schemas.microsoft.com/office/drawing/2014/main" id="{40449658-2CAF-2D00-1345-740D5C7A7530}"/>
              </a:ext>
            </a:extLst>
          </p:cNvPr>
          <p:cNvSpPr/>
          <p:nvPr/>
        </p:nvSpPr>
        <p:spPr>
          <a:xfrm>
            <a:off x="555052" y="7636660"/>
            <a:ext cx="11542320" cy="1029161"/>
          </a:xfrm>
          <a:prstGeom prst="round2DiagRect">
            <a:avLst/>
          </a:prstGeom>
          <a:solidFill>
            <a:schemeClr val="tx1">
              <a:lumMod val="95000"/>
              <a:lumOff val="5000"/>
            </a:schemeClr>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6" name="Rectangle: Diagonal Corners Rounded 15">
            <a:extLst>
              <a:ext uri="{FF2B5EF4-FFF2-40B4-BE49-F238E27FC236}">
                <a16:creationId xmlns:a16="http://schemas.microsoft.com/office/drawing/2014/main" id="{E8CAECF9-48F9-9859-5464-5E04FB726100}"/>
              </a:ext>
            </a:extLst>
          </p:cNvPr>
          <p:cNvSpPr/>
          <p:nvPr/>
        </p:nvSpPr>
        <p:spPr>
          <a:xfrm>
            <a:off x="455006" y="7537323"/>
            <a:ext cx="11542320" cy="1029161"/>
          </a:xfrm>
          <a:prstGeom prst="round2DiagRect">
            <a:avLst/>
          </a:prstGeom>
          <a:solidFill>
            <a:schemeClr val="bg1"/>
          </a:solidFill>
          <a:ln w="19050">
            <a:solidFill>
              <a:schemeClr val="tx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b="1">
                <a:solidFill>
                  <a:schemeClr val="tx1"/>
                </a:solidFill>
              </a:rPr>
              <a:t>The role of leadership</a:t>
            </a:r>
            <a:br>
              <a:rPr lang="en-NZ" b="1">
                <a:solidFill>
                  <a:srgbClr val="00908B"/>
                </a:solidFill>
              </a:rPr>
            </a:br>
            <a:r>
              <a:rPr lang="en-NZ" sz="1200">
                <a:solidFill>
                  <a:schemeClr val="tx1"/>
                </a:solidFill>
              </a:rPr>
              <a:t>Due diligence is the process of gathering information about individuals or organisations before forming any connections, partnerships, or engagement. To ensure this is effective, it’s important to clearly identify when, where and how due diligence should be applied within your organisation’s operations. Leadership plays a key role in understanding these needs.</a:t>
            </a:r>
            <a:endParaRPr lang="en-NZ" sz="1400">
              <a:solidFill>
                <a:schemeClr val="tx1"/>
              </a:solidFill>
            </a:endParaRPr>
          </a:p>
        </p:txBody>
      </p:sp>
      <p:sp>
        <p:nvSpPr>
          <p:cNvPr id="3" name="TextBox 2">
            <a:extLst>
              <a:ext uri="{FF2B5EF4-FFF2-40B4-BE49-F238E27FC236}">
                <a16:creationId xmlns:a16="http://schemas.microsoft.com/office/drawing/2014/main" id="{8EBE838E-DCFE-7B55-5081-01AC7B768E04}"/>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10</a:t>
            </a:r>
            <a:endParaRPr lang="en-NZ" sz="1600">
              <a:solidFill>
                <a:srgbClr val="007472"/>
              </a:solidFill>
            </a:endParaRPr>
          </a:p>
        </p:txBody>
      </p:sp>
      <p:pic>
        <p:nvPicPr>
          <p:cNvPr id="7" name="Picture 6" descr="A blue and black logo&#10;&#10;AI-generated content may be incorrect.">
            <a:extLst>
              <a:ext uri="{FF2B5EF4-FFF2-40B4-BE49-F238E27FC236}">
                <a16:creationId xmlns:a16="http://schemas.microsoft.com/office/drawing/2014/main" id="{26C1DF65-A6B6-FE80-62AA-057D5CB117C9}"/>
              </a:ext>
            </a:extLst>
          </p:cNvPr>
          <p:cNvPicPr>
            <a:picLocks noChangeAspect="1"/>
          </p:cNvPicPr>
          <p:nvPr/>
        </p:nvPicPr>
        <p:blipFill>
          <a:blip r:embed="rId5">
            <a:biLevel thresh="25000"/>
          </a:blip>
          <a:stretch>
            <a:fillRect/>
          </a:stretch>
        </p:blipFill>
        <p:spPr>
          <a:xfrm>
            <a:off x="12033920" y="117166"/>
            <a:ext cx="617556" cy="581541"/>
          </a:xfrm>
          <a:prstGeom prst="rect">
            <a:avLst/>
          </a:prstGeom>
        </p:spPr>
      </p:pic>
      <p:pic>
        <p:nvPicPr>
          <p:cNvPr id="8" name="Picture 7" descr="A blue and black logo&#10;&#10;AI-generated content may be incorrect.">
            <a:extLst>
              <a:ext uri="{FF2B5EF4-FFF2-40B4-BE49-F238E27FC236}">
                <a16:creationId xmlns:a16="http://schemas.microsoft.com/office/drawing/2014/main" id="{BF0ABCD7-99BA-7154-436C-710C97EFD302}"/>
              </a:ext>
            </a:extLst>
          </p:cNvPr>
          <p:cNvPicPr>
            <a:picLocks noChangeAspect="1"/>
          </p:cNvPicPr>
          <p:nvPr/>
        </p:nvPicPr>
        <p:blipFill>
          <a:blip r:embed="rId5"/>
          <a:stretch>
            <a:fillRect/>
          </a:stretch>
        </p:blipFill>
        <p:spPr>
          <a:xfrm>
            <a:off x="206008" y="8965737"/>
            <a:ext cx="617556" cy="581541"/>
          </a:xfrm>
          <a:prstGeom prst="rect">
            <a:avLst/>
          </a:prstGeom>
        </p:spPr>
      </p:pic>
    </p:spTree>
    <p:extLst>
      <p:ext uri="{BB962C8B-B14F-4D97-AF65-F5344CB8AC3E}">
        <p14:creationId xmlns:p14="http://schemas.microsoft.com/office/powerpoint/2010/main" val="990863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7616F-4E37-38EE-0213-3DFE60CDD33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821E869-9841-4D96-33DF-0A9FDD51DD88}"/>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graphicFrame>
        <p:nvGraphicFramePr>
          <p:cNvPr id="8" name="Table 7">
            <a:extLst>
              <a:ext uri="{FF2B5EF4-FFF2-40B4-BE49-F238E27FC236}">
                <a16:creationId xmlns:a16="http://schemas.microsoft.com/office/drawing/2014/main" id="{DC36BCFB-CC2B-DE5B-032C-AE8C8E355F73}"/>
              </a:ext>
            </a:extLst>
          </p:cNvPr>
          <p:cNvGraphicFramePr>
            <a:graphicFrameLocks noGrp="1"/>
          </p:cNvGraphicFramePr>
          <p:nvPr>
            <p:extLst>
              <p:ext uri="{D42A27DB-BD31-4B8C-83A1-F6EECF244321}">
                <p14:modId xmlns:p14="http://schemas.microsoft.com/office/powerpoint/2010/main" val="2718127969"/>
              </p:ext>
            </p:extLst>
          </p:nvPr>
        </p:nvGraphicFramePr>
        <p:xfrm>
          <a:off x="561458" y="3677499"/>
          <a:ext cx="11861321" cy="5262457"/>
        </p:xfrm>
        <a:graphic>
          <a:graphicData uri="http://schemas.openxmlformats.org/drawingml/2006/table">
            <a:tbl>
              <a:tblPr firstRow="1" bandRow="1">
                <a:tableStyleId>{912C8C85-51F0-491E-9774-3900AFEF0FD7}</a:tableStyleId>
              </a:tblPr>
              <a:tblGrid>
                <a:gridCol w="1381642">
                  <a:extLst>
                    <a:ext uri="{9D8B030D-6E8A-4147-A177-3AD203B41FA5}">
                      <a16:colId xmlns:a16="http://schemas.microsoft.com/office/drawing/2014/main" val="1855602652"/>
                    </a:ext>
                  </a:extLst>
                </a:gridCol>
                <a:gridCol w="5067300">
                  <a:extLst>
                    <a:ext uri="{9D8B030D-6E8A-4147-A177-3AD203B41FA5}">
                      <a16:colId xmlns:a16="http://schemas.microsoft.com/office/drawing/2014/main" val="3857892355"/>
                    </a:ext>
                  </a:extLst>
                </a:gridCol>
                <a:gridCol w="5412379">
                  <a:extLst>
                    <a:ext uri="{9D8B030D-6E8A-4147-A177-3AD203B41FA5}">
                      <a16:colId xmlns:a16="http://schemas.microsoft.com/office/drawing/2014/main" val="3999368083"/>
                    </a:ext>
                  </a:extLst>
                </a:gridCol>
              </a:tblGrid>
              <a:tr h="423631">
                <a:tc>
                  <a:txBody>
                    <a:bodyPr/>
                    <a:lstStyle/>
                    <a:p>
                      <a:pPr algn="ctr"/>
                      <a:r>
                        <a:rPr lang="en-NZ" sz="1800">
                          <a:solidFill>
                            <a:schemeClr val="bg1"/>
                          </a:solidFill>
                          <a:latin typeface="+mn-lt"/>
                        </a:rPr>
                        <a:t>Check</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tc>
                  <a:txBody>
                    <a:bodyPr/>
                    <a:lstStyle/>
                    <a:p>
                      <a:pPr algn="ctr"/>
                      <a:r>
                        <a:rPr lang="en-NZ" sz="1800">
                          <a:solidFill>
                            <a:schemeClr val="bg1"/>
                          </a:solidFill>
                          <a:latin typeface="+mn-lt"/>
                        </a:rPr>
                        <a:t>For individuals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tc>
                  <a:txBody>
                    <a:bodyPr/>
                    <a:lstStyle/>
                    <a:p>
                      <a:pPr algn="ctr"/>
                      <a:r>
                        <a:rPr lang="en-NZ" sz="1800">
                          <a:solidFill>
                            <a:schemeClr val="bg1"/>
                          </a:solidFill>
                          <a:latin typeface="+mn-lt"/>
                        </a:rPr>
                        <a:t>For organisations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extLst>
                  <a:ext uri="{0D108BD9-81ED-4DB2-BD59-A6C34878D82A}">
                    <a16:rowId xmlns:a16="http://schemas.microsoft.com/office/drawing/2014/main" val="3746187626"/>
                  </a:ext>
                </a:extLst>
              </a:tr>
              <a:tr h="3113088">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kern="1200">
                          <a:solidFill>
                            <a:schemeClr val="tx1"/>
                          </a:solidFill>
                          <a:latin typeface="+mn-lt"/>
                        </a:rPr>
                        <a:t>Who are they?</a:t>
                      </a:r>
                      <a:endParaRPr lang="en-NZ" sz="1200" b="1"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a:txBody>
                    <a:bodyPr/>
                    <a:lstStyle/>
                    <a:p>
                      <a:pPr marL="171450" indent="-171450">
                        <a:spcAft>
                          <a:spcPts val="1200"/>
                        </a:spcAft>
                        <a:buFont typeface="Wingdings" panose="05000000000000000000" pitchFamily="2" charset="2"/>
                        <a:buChar char="q"/>
                      </a:pPr>
                      <a:r>
                        <a:rPr lang="en-NZ" sz="1200">
                          <a:latin typeface="+mn-lt"/>
                        </a:rPr>
                        <a:t>Verify full name, location, and professional background (use LinkedIn, personal websites, etc.).</a:t>
                      </a:r>
                    </a:p>
                    <a:p>
                      <a:pPr marL="171450" indent="-171450">
                        <a:spcAft>
                          <a:spcPts val="1200"/>
                        </a:spcAft>
                        <a:buFont typeface="Wingdings" panose="05000000000000000000" pitchFamily="2" charset="2"/>
                        <a:buChar char="q"/>
                      </a:pPr>
                      <a:r>
                        <a:rPr lang="en-NZ" sz="1200">
                          <a:latin typeface="+mn-lt"/>
                        </a:rPr>
                        <a:t>What do their profiles or website tell you about career history, previous roles, and affiliations?</a:t>
                      </a:r>
                    </a:p>
                    <a:p>
                      <a:pPr marL="171450" indent="-171450">
                        <a:spcAft>
                          <a:spcPts val="1200"/>
                        </a:spcAft>
                        <a:buFont typeface="Wingdings" panose="05000000000000000000" pitchFamily="2" charset="2"/>
                        <a:buChar char="q"/>
                      </a:pPr>
                      <a:r>
                        <a:rPr lang="en-NZ" sz="1200">
                          <a:latin typeface="+mn-lt"/>
                        </a:rPr>
                        <a:t>Identify past employers and current affiliations via background and reference checks. </a:t>
                      </a:r>
                    </a:p>
                    <a:p>
                      <a:pPr marL="171450" marR="0" lvl="0" indent="-171450" algn="l" defTabSz="1280118" rtl="0" eaLnBrk="1" fontAlgn="auto" latinLnBrk="0" hangingPunct="1">
                        <a:lnSpc>
                          <a:spcPct val="100000"/>
                        </a:lnSpc>
                        <a:spcBef>
                          <a:spcPts val="0"/>
                        </a:spcBef>
                        <a:spcAft>
                          <a:spcPts val="1200"/>
                        </a:spcAft>
                        <a:buClrTx/>
                        <a:buSzTx/>
                        <a:buFont typeface="Wingdings" panose="05000000000000000000" pitchFamily="2" charset="2"/>
                        <a:buChar char="q"/>
                        <a:tabLst/>
                        <a:defRPr/>
                      </a:pPr>
                      <a:r>
                        <a:rPr lang="en-NZ" sz="1200" kern="1200">
                          <a:solidFill>
                            <a:schemeClr val="tx1"/>
                          </a:solidFill>
                          <a:latin typeface="+mn-lt"/>
                          <a:ea typeface="+mn-ea"/>
                          <a:cs typeface="+mn-cs"/>
                        </a:rPr>
                        <a:t>Have they disclosed any partnerships with foreign groups or governments?</a:t>
                      </a:r>
                      <a:endParaRPr lang="en-NZ" sz="1200">
                        <a:latin typeface="+mn-lt"/>
                      </a:endParaRPr>
                    </a:p>
                    <a:p>
                      <a:pPr marL="171450" indent="-171450">
                        <a:spcAft>
                          <a:spcPts val="1200"/>
                        </a:spcAft>
                        <a:buFont typeface="Wingdings" panose="05000000000000000000" pitchFamily="2" charset="2"/>
                        <a:buChar char="q"/>
                      </a:pPr>
                      <a:r>
                        <a:rPr lang="en-NZ" sz="1200">
                          <a:latin typeface="+mn-lt"/>
                        </a:rPr>
                        <a:t>Do online searches for their name, nicknames, and any known associated companies, organisations, </a:t>
                      </a:r>
                      <a:r>
                        <a:rPr lang="en-NZ" sz="1200" kern="1200">
                          <a:solidFill>
                            <a:schemeClr val="tx1"/>
                          </a:solidFill>
                          <a:latin typeface="+mn-lt"/>
                          <a:ea typeface="+mn-ea"/>
                          <a:cs typeface="+mn-cs"/>
                        </a:rPr>
                        <a:t>international affiliations</a:t>
                      </a:r>
                      <a:r>
                        <a:rPr lang="en-NZ" sz="1200">
                          <a:latin typeface="+mn-lt"/>
                        </a:rPr>
                        <a:t> or networks. Look for news articles, social media profiles, and any other relevant mentions.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Confirm their legal status (registered charity, company, nonprofit, etc.)</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Is the organisation registered with the Companies Office or Charities Services?</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Has the organisation disclosed any partnerships with foreign groups or governments?</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How is the organisation funded? Are any funding sources linked to foreign governments or entities?</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Do they disclose their major donors and partners? How transparent are they about this?</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Do online searches to identify any connected companies, organisations, international affiliations or networks. Look for news articles, social media profiles, and any other relevant mentions.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extLst>
                  <a:ext uri="{0D108BD9-81ED-4DB2-BD59-A6C34878D82A}">
                    <a16:rowId xmlns:a16="http://schemas.microsoft.com/office/drawing/2014/main" val="1834566877"/>
                  </a:ext>
                </a:extLst>
              </a:tr>
              <a:tr h="1725738">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kern="1200">
                          <a:solidFill>
                            <a:schemeClr val="tx1"/>
                          </a:solidFill>
                          <a:latin typeface="+mn-lt"/>
                        </a:rPr>
                        <a:t>What network groups or associations are they part of?</a:t>
                      </a:r>
                      <a:endParaRPr lang="en-NZ" sz="1200" b="1"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What professional, community, or industry groups do they belong to? </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Consider how these memberships might shape their reputation, extend their network, or influence their standing within relevant circles. </a:t>
                      </a:r>
                      <a:endParaRPr lang="en-NZ" sz="1200"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What professional, community, or industry groups is the organisation connected with? </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Consider how these memberships might shape their reputation, extend their network, or influence their standing within relevant circles. </a:t>
                      </a:r>
                      <a:endParaRPr lang="en-NZ" sz="1200"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extLst>
                  <a:ext uri="{0D108BD9-81ED-4DB2-BD59-A6C34878D82A}">
                    <a16:rowId xmlns:a16="http://schemas.microsoft.com/office/drawing/2014/main" val="768789941"/>
                  </a:ext>
                </a:extLst>
              </a:tr>
            </a:tbl>
          </a:graphicData>
        </a:graphic>
      </p:graphicFrame>
      <p:sp>
        <p:nvSpPr>
          <p:cNvPr id="4" name="Rectangle: Diagonal Corners Rounded 3">
            <a:extLst>
              <a:ext uri="{FF2B5EF4-FFF2-40B4-BE49-F238E27FC236}">
                <a16:creationId xmlns:a16="http://schemas.microsoft.com/office/drawing/2014/main" id="{6E0D757F-E241-AB09-A8BF-0F6C527A937C}"/>
              </a:ext>
            </a:extLst>
          </p:cNvPr>
          <p:cNvSpPr/>
          <p:nvPr/>
        </p:nvSpPr>
        <p:spPr>
          <a:xfrm>
            <a:off x="561458" y="1469835"/>
            <a:ext cx="3485125" cy="1956816"/>
          </a:xfrm>
          <a:prstGeom prst="round2DiagRect">
            <a:avLst/>
          </a:prstGeom>
          <a:no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r>
              <a:rPr lang="en-NZ" sz="1400" b="1">
                <a:solidFill>
                  <a:srgbClr val="3A1335"/>
                </a:solidFill>
              </a:rPr>
              <a:t>How to use this tool</a:t>
            </a:r>
          </a:p>
          <a:p>
            <a:pPr defTabSz="0" fontAlgn="base">
              <a:spcAft>
                <a:spcPts val="1200"/>
              </a:spcAft>
            </a:pPr>
            <a:r>
              <a:rPr lang="en-NZ" sz="1200">
                <a:solidFill>
                  <a:schemeClr val="tx1"/>
                </a:solidFill>
              </a:rPr>
              <a:t>This tool highlights key steps when carrying out due diligence on individuals or organisations. It can be used as a checklist or a conversation guide. Depending on the situation, additional and more specific inquiries may also be needed.</a:t>
            </a:r>
          </a:p>
        </p:txBody>
      </p:sp>
      <p:sp>
        <p:nvSpPr>
          <p:cNvPr id="9" name="Rectangle: Diagonal Corners Rounded 8">
            <a:extLst>
              <a:ext uri="{FF2B5EF4-FFF2-40B4-BE49-F238E27FC236}">
                <a16:creationId xmlns:a16="http://schemas.microsoft.com/office/drawing/2014/main" id="{C9FACB3F-2D06-F845-07EB-9107767B285A}"/>
              </a:ext>
            </a:extLst>
          </p:cNvPr>
          <p:cNvSpPr/>
          <p:nvPr/>
        </p:nvSpPr>
        <p:spPr>
          <a:xfrm>
            <a:off x="4251960" y="1469835"/>
            <a:ext cx="4151376" cy="1956816"/>
          </a:xfrm>
          <a:prstGeom prst="round2DiagRect">
            <a:avLst/>
          </a:prstGeom>
          <a:no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r>
              <a:rPr lang="en-NZ" sz="1400" b="1">
                <a:solidFill>
                  <a:schemeClr val="tx1"/>
                </a:solidFill>
              </a:rPr>
              <a:t>Overseas connections and networks</a:t>
            </a:r>
            <a:endParaRPr lang="en-NZ" sz="1400" b="1">
              <a:solidFill>
                <a:srgbClr val="3A1335"/>
              </a:solidFill>
            </a:endParaRPr>
          </a:p>
          <a:p>
            <a:pPr defTabSz="0" fontAlgn="base">
              <a:spcAft>
                <a:spcPts val="1200"/>
              </a:spcAft>
            </a:pPr>
            <a:r>
              <a:rPr lang="en-NZ" sz="1200">
                <a:solidFill>
                  <a:srgbClr val="3A1335"/>
                </a:solidFill>
              </a:rPr>
              <a:t>When doing due diligence remember: many people, especially from ethnic communities, naturally have legitimate overseas connections and networks outside of New Zealand. This doesn’t automatically mean there’s a risk of foreign interference. </a:t>
            </a:r>
            <a:r>
              <a:rPr lang="en-NZ" sz="1200" b="1">
                <a:solidFill>
                  <a:srgbClr val="3A1335"/>
                </a:solidFill>
              </a:rPr>
              <a:t>See: </a:t>
            </a:r>
            <a:r>
              <a:rPr lang="en-NZ" sz="1200" b="1">
                <a:hlinkClick r:id="rId3"/>
              </a:rPr>
              <a:t>Information about foreign interference</a:t>
            </a:r>
            <a:r>
              <a:rPr lang="en-NZ" sz="1200" b="1">
                <a:solidFill>
                  <a:schemeClr val="tx1"/>
                </a:solidFill>
              </a:rPr>
              <a:t>.</a:t>
            </a:r>
            <a:r>
              <a:rPr lang="en-NZ" sz="1200" b="1"/>
              <a:t>.</a:t>
            </a:r>
            <a:endParaRPr lang="en-NZ" sz="1200" b="1">
              <a:solidFill>
                <a:schemeClr val="tx1"/>
              </a:solidFill>
              <a:highlight>
                <a:srgbClr val="FF00FF"/>
              </a:highlight>
            </a:endParaRPr>
          </a:p>
        </p:txBody>
      </p:sp>
      <p:sp>
        <p:nvSpPr>
          <p:cNvPr id="10" name="Rectangle: Diagonal Corners Rounded 9">
            <a:extLst>
              <a:ext uri="{FF2B5EF4-FFF2-40B4-BE49-F238E27FC236}">
                <a16:creationId xmlns:a16="http://schemas.microsoft.com/office/drawing/2014/main" id="{CB067A87-8715-4271-3869-0569855DA9B6}"/>
              </a:ext>
            </a:extLst>
          </p:cNvPr>
          <p:cNvSpPr/>
          <p:nvPr/>
        </p:nvSpPr>
        <p:spPr>
          <a:xfrm>
            <a:off x="8595360" y="1469835"/>
            <a:ext cx="3617350" cy="1957872"/>
          </a:xfrm>
          <a:prstGeom prst="round2DiagRect">
            <a:avLst/>
          </a:prstGeom>
          <a:noFill/>
          <a:ln w="19050">
            <a:solidFill>
              <a:srgbClr val="0090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r>
              <a:rPr lang="en-NZ" sz="1400" b="1">
                <a:solidFill>
                  <a:srgbClr val="00908B"/>
                </a:solidFill>
              </a:rPr>
              <a:t>More information about due diligence</a:t>
            </a:r>
          </a:p>
          <a:p>
            <a:pPr defTabSz="0" fontAlgn="base">
              <a:spcAft>
                <a:spcPts val="1200"/>
              </a:spcAft>
            </a:pPr>
            <a:r>
              <a:rPr lang="en-NZ" sz="1200" b="1">
                <a:solidFill>
                  <a:schemeClr val="tx1"/>
                </a:solidFill>
              </a:rPr>
              <a:t>See </a:t>
            </a:r>
            <a:r>
              <a:rPr lang="en-NZ" sz="1200" b="1">
                <a:solidFill>
                  <a:srgbClr val="467886"/>
                </a:solidFill>
                <a:hlinkClick r:id="rId4">
                  <a:extLst>
                    <a:ext uri="{A12FA001-AC4F-418D-AE19-62706E023703}">
                      <ahyp:hlinkClr xmlns:ahyp="http://schemas.microsoft.com/office/drawing/2018/hyperlinkcolor" val="tx"/>
                    </a:ext>
                  </a:extLst>
                </a:hlinkClick>
              </a:rPr>
              <a:t>Protective Security Guidance: Due Diligence Assessments - For Espionage and Foreign Interference Threats</a:t>
            </a:r>
            <a:r>
              <a:rPr lang="en-NZ" sz="1200" b="1">
                <a:solidFill>
                  <a:srgbClr val="467886"/>
                </a:solidFill>
              </a:rPr>
              <a:t> </a:t>
            </a:r>
            <a:r>
              <a:rPr lang="en-NZ" sz="1200">
                <a:solidFill>
                  <a:schemeClr val="tx1"/>
                </a:solidFill>
              </a:rPr>
              <a:t>and </a:t>
            </a:r>
            <a:r>
              <a:rPr lang="en-NZ" sz="1200" b="1">
                <a:solidFill>
                  <a:srgbClr val="467886"/>
                </a:solidFill>
                <a:hlinkClick r:id="rId5">
                  <a:extLst>
                    <a:ext uri="{A12FA001-AC4F-418D-AE19-62706E023703}">
                      <ahyp:hlinkClr xmlns:ahyp="http://schemas.microsoft.com/office/drawing/2018/hyperlinkcolor" val="tx"/>
                    </a:ext>
                  </a:extLst>
                </a:hlinkClick>
              </a:rPr>
              <a:t>Managing Inwards Visits</a:t>
            </a:r>
            <a:r>
              <a:rPr lang="en-NZ" sz="1200" b="1">
                <a:solidFill>
                  <a:srgbClr val="00908B"/>
                </a:solidFill>
              </a:rPr>
              <a:t>. </a:t>
            </a:r>
            <a:r>
              <a:rPr lang="en-NZ" sz="1200">
                <a:solidFill>
                  <a:schemeClr val="tx1"/>
                </a:solidFill>
              </a:rPr>
              <a:t>It contains principles and more advice that can help strengthen organisations’ overall risk assessment processes.</a:t>
            </a:r>
          </a:p>
        </p:txBody>
      </p:sp>
      <p:sp>
        <p:nvSpPr>
          <p:cNvPr id="3" name="TextBox 2">
            <a:extLst>
              <a:ext uri="{FF2B5EF4-FFF2-40B4-BE49-F238E27FC236}">
                <a16:creationId xmlns:a16="http://schemas.microsoft.com/office/drawing/2014/main" id="{44D1841B-5C83-DCA0-CE27-A5DC8755C540}"/>
              </a:ext>
            </a:extLst>
          </p:cNvPr>
          <p:cNvSpPr txBox="1"/>
          <p:nvPr/>
        </p:nvSpPr>
        <p:spPr>
          <a:xfrm>
            <a:off x="367556" y="197052"/>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How to use the due diligence tool</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Key steps for your due diligence process</a:t>
            </a:r>
            <a:endParaRPr lang="en-NZ" sz="2800" b="1">
              <a:solidFill>
                <a:schemeClr val="bg1"/>
              </a:solidFill>
              <a:latin typeface="Acumin Pro" panose="020B0504020202020204" pitchFamily="34" charset="0"/>
            </a:endParaRPr>
          </a:p>
        </p:txBody>
      </p:sp>
      <p:sp>
        <p:nvSpPr>
          <p:cNvPr id="2" name="TextBox 1">
            <a:extLst>
              <a:ext uri="{FF2B5EF4-FFF2-40B4-BE49-F238E27FC236}">
                <a16:creationId xmlns:a16="http://schemas.microsoft.com/office/drawing/2014/main" id="{D333BAB2-D270-91D1-18F0-6F4DD1143F30}"/>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11</a:t>
            </a:r>
            <a:endParaRPr lang="en-NZ" sz="1600">
              <a:solidFill>
                <a:srgbClr val="007472"/>
              </a:solidFill>
            </a:endParaRPr>
          </a:p>
        </p:txBody>
      </p:sp>
      <p:pic>
        <p:nvPicPr>
          <p:cNvPr id="5" name="Picture 4" descr="A blue and black logo&#10;&#10;AI-generated content may be incorrect.">
            <a:extLst>
              <a:ext uri="{FF2B5EF4-FFF2-40B4-BE49-F238E27FC236}">
                <a16:creationId xmlns:a16="http://schemas.microsoft.com/office/drawing/2014/main" id="{6ACB6DD9-631C-0726-7D48-BC7032B59603}"/>
              </a:ext>
            </a:extLst>
          </p:cNvPr>
          <p:cNvPicPr>
            <a:picLocks noChangeAspect="1"/>
          </p:cNvPicPr>
          <p:nvPr/>
        </p:nvPicPr>
        <p:blipFill>
          <a:blip r:embed="rId6">
            <a:biLevel thresh="25000"/>
          </a:blip>
          <a:stretch>
            <a:fillRect/>
          </a:stretch>
        </p:blipFill>
        <p:spPr>
          <a:xfrm>
            <a:off x="12033920" y="117166"/>
            <a:ext cx="617556" cy="581541"/>
          </a:xfrm>
          <a:prstGeom prst="rect">
            <a:avLst/>
          </a:prstGeom>
        </p:spPr>
      </p:pic>
      <p:sp>
        <p:nvSpPr>
          <p:cNvPr id="7" name="TextBox 6">
            <a:extLst>
              <a:ext uri="{FF2B5EF4-FFF2-40B4-BE49-F238E27FC236}">
                <a16:creationId xmlns:a16="http://schemas.microsoft.com/office/drawing/2014/main" id="{D5FCD54D-A2AC-0EC9-CE59-9B6A963DC431}"/>
              </a:ext>
            </a:extLst>
          </p:cNvPr>
          <p:cNvSpPr txBox="1"/>
          <p:nvPr/>
        </p:nvSpPr>
        <p:spPr>
          <a:xfrm>
            <a:off x="760336" y="9050813"/>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7"/>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pic>
        <p:nvPicPr>
          <p:cNvPr id="11" name="Picture 10" descr="A blue and black logo&#10;&#10;AI-generated content may be incorrect.">
            <a:extLst>
              <a:ext uri="{FF2B5EF4-FFF2-40B4-BE49-F238E27FC236}">
                <a16:creationId xmlns:a16="http://schemas.microsoft.com/office/drawing/2014/main" id="{0F96BB70-8451-1384-4EFF-43F19A6A5779}"/>
              </a:ext>
            </a:extLst>
          </p:cNvPr>
          <p:cNvPicPr>
            <a:picLocks noChangeAspect="1"/>
          </p:cNvPicPr>
          <p:nvPr/>
        </p:nvPicPr>
        <p:blipFill>
          <a:blip r:embed="rId6"/>
          <a:stretch>
            <a:fillRect/>
          </a:stretch>
        </p:blipFill>
        <p:spPr>
          <a:xfrm>
            <a:off x="206008" y="8981779"/>
            <a:ext cx="617556" cy="581541"/>
          </a:xfrm>
          <a:prstGeom prst="rect">
            <a:avLst/>
          </a:prstGeom>
        </p:spPr>
      </p:pic>
      <p:sp>
        <p:nvSpPr>
          <p:cNvPr id="13" name="TextBox 12">
            <a:extLst>
              <a:ext uri="{FF2B5EF4-FFF2-40B4-BE49-F238E27FC236}">
                <a16:creationId xmlns:a16="http://schemas.microsoft.com/office/drawing/2014/main" id="{D9CC94BC-2AEF-4641-E656-4C789CA34A34}"/>
              </a:ext>
            </a:extLst>
          </p:cNvPr>
          <p:cNvSpPr txBox="1"/>
          <p:nvPr/>
        </p:nvSpPr>
        <p:spPr>
          <a:xfrm>
            <a:off x="10420077" y="8957173"/>
            <a:ext cx="6400800" cy="276999"/>
          </a:xfrm>
          <a:prstGeom prst="rect">
            <a:avLst/>
          </a:prstGeom>
          <a:noFill/>
        </p:spPr>
        <p:txBody>
          <a:bodyPr wrap="square">
            <a:spAutoFit/>
          </a:bodyPr>
          <a:lstStyle/>
          <a:p>
            <a:r>
              <a:rPr lang="en-NZ" sz="1200" b="1">
                <a:solidFill>
                  <a:srgbClr val="007472"/>
                </a:solidFill>
                <a:effectLst/>
              </a:rPr>
              <a:t>Continued on the next page</a:t>
            </a:r>
            <a:endParaRPr lang="en-NZ" sz="1200" b="1">
              <a:solidFill>
                <a:srgbClr val="007472"/>
              </a:solidFill>
            </a:endParaRPr>
          </a:p>
        </p:txBody>
      </p:sp>
    </p:spTree>
    <p:extLst>
      <p:ext uri="{BB962C8B-B14F-4D97-AF65-F5344CB8AC3E}">
        <p14:creationId xmlns:p14="http://schemas.microsoft.com/office/powerpoint/2010/main" val="3470275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37F70-8962-0097-CF05-B7055ED45EA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7605249-4E3D-62D0-7EC7-B5F3D03A1B30}"/>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graphicFrame>
        <p:nvGraphicFramePr>
          <p:cNvPr id="8" name="Table 7">
            <a:extLst>
              <a:ext uri="{FF2B5EF4-FFF2-40B4-BE49-F238E27FC236}">
                <a16:creationId xmlns:a16="http://schemas.microsoft.com/office/drawing/2014/main" id="{CF6440FB-4233-0472-F6D4-729C4E120EC9}"/>
              </a:ext>
            </a:extLst>
          </p:cNvPr>
          <p:cNvGraphicFramePr>
            <a:graphicFrameLocks noGrp="1"/>
          </p:cNvGraphicFramePr>
          <p:nvPr>
            <p:extLst>
              <p:ext uri="{D42A27DB-BD31-4B8C-83A1-F6EECF244321}">
                <p14:modId xmlns:p14="http://schemas.microsoft.com/office/powerpoint/2010/main" val="3959833175"/>
              </p:ext>
            </p:extLst>
          </p:nvPr>
        </p:nvGraphicFramePr>
        <p:xfrm>
          <a:off x="561458" y="1425321"/>
          <a:ext cx="11836160" cy="7392824"/>
        </p:xfrm>
        <a:graphic>
          <a:graphicData uri="http://schemas.openxmlformats.org/drawingml/2006/table">
            <a:tbl>
              <a:tblPr firstRow="1" bandRow="1">
                <a:tableStyleId>{912C8C85-51F0-491E-9774-3900AFEF0FD7}</a:tableStyleId>
              </a:tblPr>
              <a:tblGrid>
                <a:gridCol w="1383883">
                  <a:extLst>
                    <a:ext uri="{9D8B030D-6E8A-4147-A177-3AD203B41FA5}">
                      <a16:colId xmlns:a16="http://schemas.microsoft.com/office/drawing/2014/main" val="1855602652"/>
                    </a:ext>
                  </a:extLst>
                </a:gridCol>
                <a:gridCol w="5080297">
                  <a:extLst>
                    <a:ext uri="{9D8B030D-6E8A-4147-A177-3AD203B41FA5}">
                      <a16:colId xmlns:a16="http://schemas.microsoft.com/office/drawing/2014/main" val="3857892355"/>
                    </a:ext>
                  </a:extLst>
                </a:gridCol>
                <a:gridCol w="5371980">
                  <a:extLst>
                    <a:ext uri="{9D8B030D-6E8A-4147-A177-3AD203B41FA5}">
                      <a16:colId xmlns:a16="http://schemas.microsoft.com/office/drawing/2014/main" val="3999368083"/>
                    </a:ext>
                  </a:extLst>
                </a:gridCol>
              </a:tblGrid>
              <a:tr h="498385">
                <a:tc>
                  <a:txBody>
                    <a:bodyPr/>
                    <a:lstStyle/>
                    <a:p>
                      <a:pPr algn="ctr"/>
                      <a:r>
                        <a:rPr lang="en-NZ" sz="1800">
                          <a:solidFill>
                            <a:schemeClr val="bg1"/>
                          </a:solidFill>
                          <a:latin typeface="+mn-lt"/>
                        </a:rPr>
                        <a:t>Check</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tc>
                  <a:txBody>
                    <a:bodyPr/>
                    <a:lstStyle/>
                    <a:p>
                      <a:pPr algn="ctr"/>
                      <a:r>
                        <a:rPr lang="en-NZ" sz="1800">
                          <a:solidFill>
                            <a:schemeClr val="bg1"/>
                          </a:solidFill>
                          <a:latin typeface="+mn-lt"/>
                        </a:rPr>
                        <a:t>For individuals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tc>
                  <a:txBody>
                    <a:bodyPr/>
                    <a:lstStyle/>
                    <a:p>
                      <a:pPr algn="ctr"/>
                      <a:r>
                        <a:rPr lang="en-NZ" sz="1800">
                          <a:solidFill>
                            <a:schemeClr val="bg1"/>
                          </a:solidFill>
                          <a:latin typeface="+mn-lt"/>
                        </a:rPr>
                        <a:t>For organisations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solidFill>
                  </a:tcPr>
                </a:tc>
                <a:extLst>
                  <a:ext uri="{0D108BD9-81ED-4DB2-BD59-A6C34878D82A}">
                    <a16:rowId xmlns:a16="http://schemas.microsoft.com/office/drawing/2014/main" val="3746187626"/>
                  </a:ext>
                </a:extLst>
              </a:tr>
              <a:tr h="1182897">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kern="1200">
                          <a:solidFill>
                            <a:schemeClr val="tx1"/>
                          </a:solidFill>
                          <a:latin typeface="+mn-lt"/>
                        </a:rPr>
                        <a:t>Who follows and engages with them online?</a:t>
                      </a:r>
                      <a:endParaRPr lang="en-NZ" sz="1200">
                        <a:latin typeface="+mn-lt"/>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a:latin typeface="+mn-lt"/>
                        </a:rPr>
                        <a:t>Take note of the types of followers and connections they engage with online.</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What do their followers and interactions tell you about the strength and reach of their connections and influence within their community or sector?</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a:latin typeface="+mn-lt"/>
                        </a:rPr>
                        <a:t>Take note of the types of followers and connections they engage with online.</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What do their followers and interactions tell you about the strength and reach of their connections and influence within their community or sector?</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extLst>
                  <a:ext uri="{0D108BD9-81ED-4DB2-BD59-A6C34878D82A}">
                    <a16:rowId xmlns:a16="http://schemas.microsoft.com/office/drawing/2014/main" val="1063624473"/>
                  </a:ext>
                </a:extLst>
              </a:tr>
              <a:tr h="1002105">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a:solidFill>
                            <a:schemeClr val="tx1"/>
                          </a:solidFill>
                          <a:latin typeface="+mn-lt"/>
                        </a:rPr>
                        <a:t>What do they say publicly?</a:t>
                      </a:r>
                      <a:endParaRPr lang="en-NZ" sz="1200">
                        <a:latin typeface="+mn-lt"/>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What public statements, interviews, articles, or speeches are available from them? </a:t>
                      </a:r>
                      <a:r>
                        <a:rPr lang="en-NZ" sz="1200">
                          <a:latin typeface="+mn-lt"/>
                        </a:rPr>
                        <a:t>What do these show about their values, priorities, and approach? </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How do they express their viewpoints, and what tone or style do they use in their communication?</a:t>
                      </a:r>
                    </a:p>
                    <a:p>
                      <a:pPr marL="171450" indent="-171450">
                        <a:spcAft>
                          <a:spcPts val="1200"/>
                        </a:spcAft>
                        <a:buFont typeface="Wingdings" panose="05000000000000000000" pitchFamily="2" charset="2"/>
                        <a:buChar char="q"/>
                      </a:pPr>
                      <a:r>
                        <a:rPr lang="en-NZ" sz="1200">
                          <a:latin typeface="+mn-lt"/>
                        </a:rPr>
                        <a:t>What do their social media profiles (LinkedIn,  X (Twitter), Facebook etc) and website tell you about their interests, values, and affiliations?</a:t>
                      </a:r>
                    </a:p>
                    <a:p>
                      <a:pPr marL="171450" indent="-171450">
                        <a:spcAft>
                          <a:spcPts val="1200"/>
                        </a:spcAft>
                        <a:buFont typeface="Wingdings" panose="05000000000000000000" pitchFamily="2" charset="2"/>
                        <a:buChar char="q"/>
                      </a:pPr>
                      <a:r>
                        <a:rPr lang="en-NZ" sz="1200">
                          <a:latin typeface="+mn-lt"/>
                        </a:rPr>
                        <a:t>How do they present themselves publicly? What topics or causes do they engage with?</a:t>
                      </a:r>
                    </a:p>
                    <a:p>
                      <a:pPr marL="171450" indent="-171450">
                        <a:spcAft>
                          <a:spcPts val="1200"/>
                        </a:spcAft>
                        <a:buFont typeface="Wingdings" panose="05000000000000000000" pitchFamily="2" charset="2"/>
                        <a:buChar char="q"/>
                      </a:pPr>
                      <a:r>
                        <a:rPr lang="en-NZ" sz="1200">
                          <a:latin typeface="+mn-lt"/>
                        </a:rPr>
                        <a:t>Search for the person in news aggregators and databases like Google News. Look for any mention of them in articles, press releases or online media.</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a:txBody>
                    <a:bodyPr/>
                    <a:lstStyle/>
                    <a:p>
                      <a:pPr marL="171450" marR="0" lvl="0" indent="-171450" algn="l" defTabSz="1280118" rtl="0" eaLnBrk="1" fontAlgn="auto" latinLnBrk="0" hangingPunct="1">
                        <a:lnSpc>
                          <a:spcPct val="100000"/>
                        </a:lnSpc>
                        <a:spcBef>
                          <a:spcPts val="0"/>
                        </a:spcBef>
                        <a:spcAft>
                          <a:spcPts val="1200"/>
                        </a:spcAft>
                        <a:buClrTx/>
                        <a:buSzTx/>
                        <a:buFont typeface="Wingdings" panose="05000000000000000000" pitchFamily="2" charset="2"/>
                        <a:buChar char="q"/>
                        <a:tabLst/>
                        <a:defRPr/>
                      </a:pPr>
                      <a:r>
                        <a:rPr lang="en-NZ" sz="1200" kern="1200">
                          <a:solidFill>
                            <a:schemeClr val="tx1"/>
                          </a:solidFill>
                          <a:latin typeface="+mn-lt"/>
                        </a:rPr>
                        <a:t>What public statements, interviews, articles, or speeches are available from them? </a:t>
                      </a:r>
                      <a:r>
                        <a:rPr lang="en-NZ" sz="1200">
                          <a:latin typeface="+mn-lt"/>
                        </a:rPr>
                        <a:t>What do these show about their values, priorities, and approach? </a:t>
                      </a:r>
                      <a:endParaRPr lang="en-NZ" sz="1200" kern="1200">
                        <a:solidFill>
                          <a:schemeClr val="tx1"/>
                        </a:solidFill>
                        <a:latin typeface="+mn-lt"/>
                      </a:endParaRP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How does the organisation present its viewpoints publicly, and what tone or style do they use in their communication?</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Review organisations social media and website for interests, values, and affiliations.</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rPr>
                        <a:t>How is the organisation publicly represented? What issues or causes do they focus on?</a:t>
                      </a:r>
                    </a:p>
                    <a:p>
                      <a:pPr marL="171450" indent="-171450" algn="l" defTabSz="1280118" rtl="0" eaLnBrk="1" latinLnBrk="0" hangingPunct="1">
                        <a:spcAft>
                          <a:spcPts val="1200"/>
                        </a:spcAft>
                        <a:buFont typeface="Wingdings" panose="05000000000000000000" pitchFamily="2" charset="2"/>
                        <a:buChar char="q"/>
                      </a:pPr>
                      <a:r>
                        <a:rPr lang="en-NZ" sz="1200" kern="1200">
                          <a:solidFill>
                            <a:schemeClr val="tx1"/>
                          </a:solidFill>
                          <a:latin typeface="+mn-lt"/>
                          <a:ea typeface="+mn-ea"/>
                          <a:cs typeface="+mn-cs"/>
                        </a:rPr>
                        <a:t>Search for the organisation in news aggregators and databases like Google News. Look for any mention of them in articles, press releases or online media.</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extLst>
                  <a:ext uri="{0D108BD9-81ED-4DB2-BD59-A6C34878D82A}">
                    <a16:rowId xmlns:a16="http://schemas.microsoft.com/office/drawing/2014/main" val="768789941"/>
                  </a:ext>
                </a:extLst>
              </a:tr>
              <a:tr h="2099347">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kern="1200">
                          <a:solidFill>
                            <a:schemeClr val="tx1"/>
                          </a:solidFill>
                          <a:latin typeface="+mn-lt"/>
                        </a:rPr>
                        <a:t>What is their reputation and what do references say about them?</a:t>
                      </a:r>
                      <a:endParaRPr lang="en-NZ" sz="1200">
                        <a:latin typeface="+mn-lt"/>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a:latin typeface="+mn-lt"/>
                        </a:rPr>
                        <a:t>Reach out to organisations, contacts, or stakeholders who have experience working with them to learn more about them.</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Are there any concerns raised by those who have collaborated with them in the past?</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Do references suggest they maintain independence and integrity in their work? </a:t>
                      </a:r>
                    </a:p>
                    <a:p>
                      <a:pPr marL="171450" marR="0" lvl="0" indent="-171450" algn="l" defTabSz="1280118" rtl="0" eaLnBrk="1" fontAlgn="auto" latinLnBrk="0" hangingPunct="1">
                        <a:lnSpc>
                          <a:spcPct val="100000"/>
                        </a:lnSpc>
                        <a:spcBef>
                          <a:spcPts val="0"/>
                        </a:spcBef>
                        <a:spcAft>
                          <a:spcPts val="1200"/>
                        </a:spcAft>
                        <a:buClrTx/>
                        <a:buSzTx/>
                        <a:buFont typeface="Wingdings" panose="05000000000000000000" pitchFamily="2" charset="2"/>
                        <a:buChar char="q"/>
                        <a:tabLst/>
                        <a:defRPr/>
                      </a:pPr>
                      <a:r>
                        <a:rPr lang="en-NZ" sz="1200">
                          <a:latin typeface="+mn-lt"/>
                        </a:rPr>
                        <a:t>Do an internet search to look up the individual’s name together with words such as "reviews," "complaints," or "scams."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a:txBody>
                    <a:bodyPr/>
                    <a:lstStyle/>
                    <a:p>
                      <a:pPr marL="171450" indent="-171450" algn="l" defTabSz="1280118" rtl="0" eaLnBrk="1" latinLnBrk="0" hangingPunct="1">
                        <a:spcAft>
                          <a:spcPts val="1200"/>
                        </a:spcAft>
                        <a:buFont typeface="Wingdings" panose="05000000000000000000" pitchFamily="2" charset="2"/>
                        <a:buChar char="q"/>
                      </a:pPr>
                      <a:r>
                        <a:rPr lang="en-NZ" sz="1200">
                          <a:latin typeface="+mn-lt"/>
                        </a:rPr>
                        <a:t>Reach out to organisations, contacts, or stakeholders who have experience working with them to learn more about them.</a:t>
                      </a:r>
                    </a:p>
                    <a:p>
                      <a:pPr marL="171450" indent="-171450" algn="l" defTabSz="1280118" rtl="0" eaLnBrk="1" latinLnBrk="0" hangingPunct="1">
                        <a:spcAft>
                          <a:spcPts val="1200"/>
                        </a:spcAft>
                        <a:buFont typeface="Wingdings" panose="05000000000000000000" pitchFamily="2" charset="2"/>
                        <a:buChar char="q"/>
                      </a:pPr>
                      <a:r>
                        <a:rPr lang="en-NZ" sz="1200">
                          <a:latin typeface="+mn-lt"/>
                        </a:rPr>
                        <a:t>Are there any concerns raised by those who have collaborated with them in the past?</a:t>
                      </a:r>
                    </a:p>
                    <a:p>
                      <a:pPr marL="171450" marR="0" lvl="0" indent="-171450" algn="l" defTabSz="1280118" rtl="0" eaLnBrk="1" fontAlgn="auto" latinLnBrk="0" hangingPunct="1">
                        <a:lnSpc>
                          <a:spcPct val="100000"/>
                        </a:lnSpc>
                        <a:spcBef>
                          <a:spcPts val="0"/>
                        </a:spcBef>
                        <a:spcAft>
                          <a:spcPts val="1200"/>
                        </a:spcAft>
                        <a:buClrTx/>
                        <a:buSzTx/>
                        <a:buFont typeface="Wingdings" panose="05000000000000000000" pitchFamily="2" charset="2"/>
                        <a:buChar char="q"/>
                        <a:tabLst/>
                        <a:defRPr/>
                      </a:pPr>
                      <a:r>
                        <a:rPr lang="en-NZ" sz="1200">
                          <a:latin typeface="+mn-lt"/>
                        </a:rPr>
                        <a:t>Do references suggest they maintain independence and integrity in their work? </a:t>
                      </a:r>
                    </a:p>
                    <a:p>
                      <a:pPr marL="171450" marR="0" lvl="0" indent="-171450" algn="l" defTabSz="1280118" rtl="0" eaLnBrk="1" fontAlgn="auto" latinLnBrk="0" hangingPunct="1">
                        <a:lnSpc>
                          <a:spcPct val="100000"/>
                        </a:lnSpc>
                        <a:spcBef>
                          <a:spcPts val="0"/>
                        </a:spcBef>
                        <a:spcAft>
                          <a:spcPts val="1200"/>
                        </a:spcAft>
                        <a:buClrTx/>
                        <a:buSzTx/>
                        <a:buFont typeface="Wingdings" panose="05000000000000000000" pitchFamily="2" charset="2"/>
                        <a:buChar char="q"/>
                        <a:tabLst/>
                        <a:defRPr/>
                      </a:pPr>
                      <a:r>
                        <a:rPr lang="en-NZ" sz="1200">
                          <a:latin typeface="+mn-lt"/>
                        </a:rPr>
                        <a:t>Do an internet search to look up the organisation’s name together with words such as "reviews," "complaints," or "scams."</a:t>
                      </a: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extLst>
                  <a:ext uri="{0D108BD9-81ED-4DB2-BD59-A6C34878D82A}">
                    <a16:rowId xmlns:a16="http://schemas.microsoft.com/office/drawing/2014/main" val="3865530248"/>
                  </a:ext>
                </a:extLst>
              </a:tr>
              <a:tr h="716595">
                <a:tc>
                  <a:txBody>
                    <a:bodyPr/>
                    <a:lstStyle/>
                    <a:p>
                      <a:pPr marL="0" marR="0" lvl="0" indent="0" algn="ctr" defTabSz="1280118" rtl="0" eaLnBrk="1" fontAlgn="auto" latinLnBrk="0" hangingPunct="1">
                        <a:lnSpc>
                          <a:spcPct val="100000"/>
                        </a:lnSpc>
                        <a:spcBef>
                          <a:spcPts val="0"/>
                        </a:spcBef>
                        <a:spcAft>
                          <a:spcPts val="0"/>
                        </a:spcAft>
                        <a:buClrTx/>
                        <a:buSzTx/>
                        <a:buFontTx/>
                        <a:buNone/>
                        <a:tabLst/>
                        <a:defRPr/>
                      </a:pPr>
                      <a:r>
                        <a:rPr lang="en-NZ" sz="1200" b="1" kern="1200">
                          <a:solidFill>
                            <a:schemeClr val="tx1"/>
                          </a:solidFill>
                          <a:latin typeface="+mn-lt"/>
                        </a:rPr>
                        <a:t>Checking web content</a:t>
                      </a:r>
                      <a:endParaRPr lang="en-NZ" sz="1200" b="1"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solidFill>
                      <a:srgbClr val="A73138">
                        <a:alpha val="30196"/>
                      </a:srgbClr>
                    </a:solidFill>
                  </a:tcPr>
                </a:tc>
                <a:tc gridSpan="2">
                  <a:txBody>
                    <a:bodyPr/>
                    <a:lstStyle/>
                    <a:p>
                      <a:pPr marL="0" indent="0" algn="l" defTabSz="1280118" rtl="0" eaLnBrk="1" latinLnBrk="0" hangingPunct="1">
                        <a:spcAft>
                          <a:spcPts val="1200"/>
                        </a:spcAft>
                        <a:buFont typeface="Arial" panose="020B0604020202020204" pitchFamily="34" charset="0"/>
                        <a:buNone/>
                      </a:pPr>
                      <a:r>
                        <a:rPr lang="en-NZ" sz="1200" kern="1200">
                          <a:solidFill>
                            <a:schemeClr val="tx1"/>
                          </a:solidFill>
                          <a:latin typeface="+mn-lt"/>
                        </a:rPr>
                        <a:t>For all internet searches, you could search </a:t>
                      </a:r>
                      <a:r>
                        <a:rPr lang="en-NZ" sz="1200" kern="1200">
                          <a:solidFill>
                            <a:schemeClr val="tx1"/>
                          </a:solidFill>
                          <a:latin typeface="+mn-lt"/>
                          <a:hlinkClick r:id="rId3"/>
                        </a:rPr>
                        <a:t>The Wayback Machine</a:t>
                      </a:r>
                      <a:r>
                        <a:rPr lang="en-NZ" sz="1200" kern="1200">
                          <a:solidFill>
                            <a:schemeClr val="tx1"/>
                          </a:solidFill>
                          <a:latin typeface="+mn-lt"/>
                        </a:rPr>
                        <a:t>. It lets you access earlier versions of a page, which can help verify information, track changes, or retrieve content that’s no longer available online.</a:t>
                      </a:r>
                      <a:endParaRPr lang="en-NZ" sz="1200" kern="1200">
                        <a:solidFill>
                          <a:schemeClr val="tx1"/>
                        </a:solidFill>
                        <a:latin typeface="+mn-lt"/>
                        <a:ea typeface="+mn-ea"/>
                        <a:cs typeface="+mn-cs"/>
                      </a:endParaRPr>
                    </a:p>
                  </a:txBody>
                  <a:tcPr anchor="ctr">
                    <a:lnL w="12700" cap="flat" cmpd="sng" algn="ctr">
                      <a:solidFill>
                        <a:srgbClr val="3A1335"/>
                      </a:solidFill>
                      <a:prstDash val="solid"/>
                      <a:round/>
                      <a:headEnd type="none" w="med" len="med"/>
                      <a:tailEnd type="none" w="med" len="med"/>
                    </a:lnL>
                    <a:lnR w="12700" cap="flat" cmpd="sng" algn="ctr">
                      <a:solidFill>
                        <a:srgbClr val="3A1335"/>
                      </a:solidFill>
                      <a:prstDash val="solid"/>
                      <a:round/>
                      <a:headEnd type="none" w="med" len="med"/>
                      <a:tailEnd type="none" w="med" len="med"/>
                    </a:lnR>
                    <a:lnT w="12700" cap="flat" cmpd="sng" algn="ctr">
                      <a:solidFill>
                        <a:srgbClr val="3A1335"/>
                      </a:solidFill>
                      <a:prstDash val="solid"/>
                      <a:round/>
                      <a:headEnd type="none" w="med" len="med"/>
                      <a:tailEnd type="none" w="med" len="med"/>
                    </a:lnT>
                    <a:lnB w="12700" cap="flat" cmpd="sng" algn="ctr">
                      <a:solidFill>
                        <a:srgbClr val="3A1335"/>
                      </a:solidFill>
                      <a:prstDash val="solid"/>
                      <a:round/>
                      <a:headEnd type="none" w="med" len="med"/>
                      <a:tailEnd type="none" w="med" len="med"/>
                    </a:lnB>
                  </a:tcPr>
                </a:tc>
                <a:tc hMerge="1">
                  <a:txBody>
                    <a:bodyPr/>
                    <a:lstStyle/>
                    <a:p>
                      <a:pPr marL="171450" indent="-171450" algn="l" defTabSz="1280118" rtl="0" eaLnBrk="1" latinLnBrk="0" hangingPunct="1">
                        <a:spcAft>
                          <a:spcPts val="1200"/>
                        </a:spcAft>
                        <a:buFont typeface="Arial" panose="020B0604020202020204" pitchFamily="34" charset="0"/>
                        <a:buChar char="•"/>
                      </a:pPr>
                      <a:endParaRPr lang="en-NZ" sz="1200" kern="1200">
                        <a:solidFill>
                          <a:schemeClr val="tx1"/>
                        </a:solidFill>
                        <a:latin typeface="Acumin Pro" panose="020B0504020202020204" pitchFamily="34" charset="0"/>
                        <a:ea typeface="+mn-ea"/>
                        <a:cs typeface="+mn-cs"/>
                      </a:endParaRPr>
                    </a:p>
                  </a:txBody>
                  <a:tcPr>
                    <a:lnL w="12700" cap="flat" cmpd="sng" algn="ctr">
                      <a:noFill/>
                      <a:prstDash val="solid"/>
                      <a:round/>
                      <a:headEnd type="none" w="med" len="med"/>
                      <a:tailEnd type="none" w="med" len="med"/>
                    </a:lnL>
                    <a:lnR w="57150" cap="flat" cmpd="sng" algn="ctr">
                      <a:solidFill>
                        <a:srgbClr val="3A133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81595928"/>
                  </a:ext>
                </a:extLst>
              </a:tr>
            </a:tbl>
          </a:graphicData>
        </a:graphic>
      </p:graphicFrame>
      <p:sp>
        <p:nvSpPr>
          <p:cNvPr id="5" name="TextBox 4">
            <a:extLst>
              <a:ext uri="{FF2B5EF4-FFF2-40B4-BE49-F238E27FC236}">
                <a16:creationId xmlns:a16="http://schemas.microsoft.com/office/drawing/2014/main" id="{8F1D36B9-78CD-15A0-9524-69E17CE19C69}"/>
              </a:ext>
            </a:extLst>
          </p:cNvPr>
          <p:cNvSpPr txBox="1"/>
          <p:nvPr/>
        </p:nvSpPr>
        <p:spPr>
          <a:xfrm>
            <a:off x="367556" y="197052"/>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How to use the due diligence tool</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Key steps for your due diligence process</a:t>
            </a:r>
            <a:endParaRPr lang="en-NZ" sz="2800" b="1">
              <a:solidFill>
                <a:schemeClr val="bg1"/>
              </a:solidFill>
              <a:latin typeface="Acumin Pro" panose="020B0504020202020204" pitchFamily="34" charset="0"/>
            </a:endParaRPr>
          </a:p>
        </p:txBody>
      </p:sp>
      <p:sp>
        <p:nvSpPr>
          <p:cNvPr id="2" name="TextBox 1">
            <a:extLst>
              <a:ext uri="{FF2B5EF4-FFF2-40B4-BE49-F238E27FC236}">
                <a16:creationId xmlns:a16="http://schemas.microsoft.com/office/drawing/2014/main" id="{C3183563-A730-C544-EB64-C8FC27997FEF}"/>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12</a:t>
            </a:r>
            <a:endParaRPr lang="en-NZ" sz="1600">
              <a:solidFill>
                <a:srgbClr val="007472"/>
              </a:solidFill>
            </a:endParaRPr>
          </a:p>
        </p:txBody>
      </p:sp>
      <p:pic>
        <p:nvPicPr>
          <p:cNvPr id="4" name="Picture 3" descr="A blue and black logo&#10;&#10;AI-generated content may be incorrect.">
            <a:extLst>
              <a:ext uri="{FF2B5EF4-FFF2-40B4-BE49-F238E27FC236}">
                <a16:creationId xmlns:a16="http://schemas.microsoft.com/office/drawing/2014/main" id="{D3283D25-75D3-2953-0421-901B63EDB434}"/>
              </a:ext>
            </a:extLst>
          </p:cNvPr>
          <p:cNvPicPr>
            <a:picLocks noChangeAspect="1"/>
          </p:cNvPicPr>
          <p:nvPr/>
        </p:nvPicPr>
        <p:blipFill>
          <a:blip r:embed="rId4">
            <a:biLevel thresh="25000"/>
          </a:blip>
          <a:stretch>
            <a:fillRect/>
          </a:stretch>
        </p:blipFill>
        <p:spPr>
          <a:xfrm>
            <a:off x="12033920" y="117166"/>
            <a:ext cx="617556" cy="581541"/>
          </a:xfrm>
          <a:prstGeom prst="rect">
            <a:avLst/>
          </a:prstGeom>
        </p:spPr>
      </p:pic>
      <p:sp>
        <p:nvSpPr>
          <p:cNvPr id="7" name="TextBox 6">
            <a:extLst>
              <a:ext uri="{FF2B5EF4-FFF2-40B4-BE49-F238E27FC236}">
                <a16:creationId xmlns:a16="http://schemas.microsoft.com/office/drawing/2014/main" id="{F6399672-4713-AE3B-79BB-7144C27F4630}"/>
              </a:ext>
            </a:extLst>
          </p:cNvPr>
          <p:cNvSpPr txBox="1"/>
          <p:nvPr/>
        </p:nvSpPr>
        <p:spPr>
          <a:xfrm>
            <a:off x="760336" y="9034771"/>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5"/>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pic>
        <p:nvPicPr>
          <p:cNvPr id="9" name="Picture 8" descr="A blue and black logo&#10;&#10;AI-generated content may be incorrect.">
            <a:extLst>
              <a:ext uri="{FF2B5EF4-FFF2-40B4-BE49-F238E27FC236}">
                <a16:creationId xmlns:a16="http://schemas.microsoft.com/office/drawing/2014/main" id="{5287F022-4B8E-2162-FC91-EFE29CEDEFDA}"/>
              </a:ext>
            </a:extLst>
          </p:cNvPr>
          <p:cNvPicPr>
            <a:picLocks noChangeAspect="1"/>
          </p:cNvPicPr>
          <p:nvPr/>
        </p:nvPicPr>
        <p:blipFill>
          <a:blip r:embed="rId4"/>
          <a:stretch>
            <a:fillRect/>
          </a:stretch>
        </p:blipFill>
        <p:spPr>
          <a:xfrm>
            <a:off x="206008" y="8965737"/>
            <a:ext cx="617556" cy="581541"/>
          </a:xfrm>
          <a:prstGeom prst="rect">
            <a:avLst/>
          </a:prstGeom>
        </p:spPr>
      </p:pic>
      <p:sp>
        <p:nvSpPr>
          <p:cNvPr id="10" name="TextBox 9">
            <a:extLst>
              <a:ext uri="{FF2B5EF4-FFF2-40B4-BE49-F238E27FC236}">
                <a16:creationId xmlns:a16="http://schemas.microsoft.com/office/drawing/2014/main" id="{2EAC7E43-B37C-FD9B-7331-4363037AEDD1}"/>
              </a:ext>
            </a:extLst>
          </p:cNvPr>
          <p:cNvSpPr txBox="1"/>
          <p:nvPr/>
        </p:nvSpPr>
        <p:spPr>
          <a:xfrm>
            <a:off x="10007699" y="8878053"/>
            <a:ext cx="6400800" cy="276999"/>
          </a:xfrm>
          <a:prstGeom prst="rect">
            <a:avLst/>
          </a:prstGeom>
          <a:noFill/>
        </p:spPr>
        <p:txBody>
          <a:bodyPr wrap="square">
            <a:spAutoFit/>
          </a:bodyPr>
          <a:lstStyle/>
          <a:p>
            <a:r>
              <a:rPr lang="en-NZ" sz="1200" b="1">
                <a:solidFill>
                  <a:srgbClr val="007472"/>
                </a:solidFill>
                <a:effectLst/>
              </a:rPr>
              <a:t>Continued from the previous page</a:t>
            </a:r>
            <a:endParaRPr lang="en-NZ" sz="1200" b="1">
              <a:solidFill>
                <a:srgbClr val="007472"/>
              </a:solidFill>
            </a:endParaRPr>
          </a:p>
        </p:txBody>
      </p:sp>
    </p:spTree>
    <p:extLst>
      <p:ext uri="{BB962C8B-B14F-4D97-AF65-F5344CB8AC3E}">
        <p14:creationId xmlns:p14="http://schemas.microsoft.com/office/powerpoint/2010/main" val="923445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A787A-ABE9-BB6B-EACF-0EFA63F7B51A}"/>
            </a:ext>
          </a:extLst>
        </p:cNvPr>
        <p:cNvGrpSpPr/>
        <p:nvPr/>
      </p:nvGrpSpPr>
      <p:grpSpPr>
        <a:xfrm>
          <a:off x="0" y="0"/>
          <a:ext cx="0" cy="0"/>
          <a:chOff x="0" y="0"/>
          <a:chExt cx="0" cy="0"/>
        </a:xfrm>
      </p:grpSpPr>
      <p:sp>
        <p:nvSpPr>
          <p:cNvPr id="20" name="Rectangle: Diagonal Corners Rounded 19">
            <a:extLst>
              <a:ext uri="{FF2B5EF4-FFF2-40B4-BE49-F238E27FC236}">
                <a16:creationId xmlns:a16="http://schemas.microsoft.com/office/drawing/2014/main" id="{98DE1E27-E9DA-1884-DF36-EB0D5143ECD5}"/>
              </a:ext>
            </a:extLst>
          </p:cNvPr>
          <p:cNvSpPr/>
          <p:nvPr/>
        </p:nvSpPr>
        <p:spPr>
          <a:xfrm>
            <a:off x="9042401" y="2768719"/>
            <a:ext cx="2835728" cy="5819246"/>
          </a:xfrm>
          <a:prstGeom prst="round2DiagRect">
            <a:avLst>
              <a:gd name="adj1" fmla="val 17970"/>
              <a:gd name="adj2" fmla="val 0"/>
            </a:avLst>
          </a:prstGeom>
          <a:solidFill>
            <a:srgbClr val="A73138"/>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8" name="Rectangle: Diagonal Corners Rounded 7">
            <a:extLst>
              <a:ext uri="{FF2B5EF4-FFF2-40B4-BE49-F238E27FC236}">
                <a16:creationId xmlns:a16="http://schemas.microsoft.com/office/drawing/2014/main" id="{E7FF6074-2EB3-83DE-E34E-2A12CAE77641}"/>
              </a:ext>
            </a:extLst>
          </p:cNvPr>
          <p:cNvSpPr/>
          <p:nvPr/>
        </p:nvSpPr>
        <p:spPr>
          <a:xfrm>
            <a:off x="3679567" y="1772880"/>
            <a:ext cx="2821747" cy="6380520"/>
          </a:xfrm>
          <a:prstGeom prst="round2DiagRect">
            <a:avLst>
              <a:gd name="adj1" fmla="val 26961"/>
              <a:gd name="adj2" fmla="val 0"/>
            </a:avLst>
          </a:prstGeom>
          <a:solidFill>
            <a:srgbClr val="3A1335"/>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6" name="Rectangle 5">
            <a:extLst>
              <a:ext uri="{FF2B5EF4-FFF2-40B4-BE49-F238E27FC236}">
                <a16:creationId xmlns:a16="http://schemas.microsoft.com/office/drawing/2014/main" id="{D2246601-0B9D-C643-AEC0-AAA70526B364}"/>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B99DFCD4-EB5E-BDC4-B6DF-533231549615}"/>
              </a:ext>
            </a:extLst>
          </p:cNvPr>
          <p:cNvSpPr txBox="1"/>
          <p:nvPr/>
        </p:nvSpPr>
        <p:spPr>
          <a:xfrm>
            <a:off x="307181" y="171497"/>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practices for strengthening IT and device security: </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everyone in your organisation</a:t>
            </a:r>
            <a:endParaRPr lang="en-NZ" sz="2800">
              <a:solidFill>
                <a:schemeClr val="bg1"/>
              </a:solidFill>
            </a:endParaRPr>
          </a:p>
        </p:txBody>
      </p:sp>
      <p:sp>
        <p:nvSpPr>
          <p:cNvPr id="12" name="Rectangle: Diagonal Corners Rounded 11">
            <a:extLst>
              <a:ext uri="{FF2B5EF4-FFF2-40B4-BE49-F238E27FC236}">
                <a16:creationId xmlns:a16="http://schemas.microsoft.com/office/drawing/2014/main" id="{E8F0D182-BCF0-C40A-605D-B4746075F0B1}"/>
              </a:ext>
            </a:extLst>
          </p:cNvPr>
          <p:cNvSpPr/>
          <p:nvPr/>
        </p:nvSpPr>
        <p:spPr>
          <a:xfrm>
            <a:off x="3802540" y="1902836"/>
            <a:ext cx="3744269" cy="6657536"/>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endParaRPr lang="en-NZ" sz="2400" b="1">
              <a:solidFill>
                <a:srgbClr val="3A1335"/>
              </a:solidFill>
            </a:endParaRPr>
          </a:p>
          <a:p>
            <a:pPr defTabSz="0" fontAlgn="base">
              <a:spcAft>
                <a:spcPts val="1200"/>
              </a:spcAft>
            </a:pPr>
            <a:r>
              <a:rPr lang="en-NZ" sz="2000" b="1">
                <a:solidFill>
                  <a:srgbClr val="3A1335"/>
                </a:solidFill>
              </a:rPr>
              <a:t>Secure your Wi-Fi</a:t>
            </a:r>
          </a:p>
          <a:p>
            <a:pPr defTabSz="0" fontAlgn="base">
              <a:spcAft>
                <a:spcPts val="1200"/>
              </a:spcAft>
            </a:pPr>
            <a:r>
              <a:rPr lang="en-NZ" sz="1200" b="1">
                <a:solidFill>
                  <a:srgbClr val="3A1335"/>
                </a:solidFill>
              </a:rPr>
              <a:t>Your Wi-Fi network is a potential access point for malware and virus attacks. To help keep your organisations Wi-Fi network safe:</a:t>
            </a:r>
          </a:p>
          <a:p>
            <a:pPr marL="171450" indent="-171450" defTabSz="0" fontAlgn="base">
              <a:spcAft>
                <a:spcPts val="1200"/>
              </a:spcAft>
              <a:buFont typeface="Wingdings" panose="05000000000000000000" pitchFamily="2" charset="2"/>
              <a:buChar char="q"/>
            </a:pPr>
            <a:r>
              <a:rPr lang="en-NZ" sz="1200">
                <a:solidFill>
                  <a:schemeClr val="tx1"/>
                </a:solidFill>
              </a:rPr>
              <a:t>Make sure your Wi-Fi network names do not reveal information about your location or your network equipment.</a:t>
            </a:r>
          </a:p>
          <a:p>
            <a:pPr marL="171450" indent="-171450" defTabSz="0" fontAlgn="base">
              <a:spcAft>
                <a:spcPts val="1200"/>
              </a:spcAft>
              <a:buFont typeface="Wingdings" panose="05000000000000000000" pitchFamily="2" charset="2"/>
              <a:buChar char="q"/>
            </a:pPr>
            <a:r>
              <a:rPr lang="en-NZ" sz="1200">
                <a:solidFill>
                  <a:schemeClr val="tx1"/>
                </a:solidFill>
              </a:rPr>
              <a:t>Set up a password to protect your Wi-Fi, so people outside your organisation cannot access it. </a:t>
            </a:r>
          </a:p>
          <a:p>
            <a:pPr marL="171450" indent="-171450" defTabSz="0" fontAlgn="base">
              <a:spcAft>
                <a:spcPts val="1200"/>
              </a:spcAft>
              <a:buFont typeface="Wingdings" panose="05000000000000000000" pitchFamily="2" charset="2"/>
              <a:buChar char="q"/>
            </a:pPr>
            <a:r>
              <a:rPr lang="en-NZ" sz="1200">
                <a:solidFill>
                  <a:schemeClr val="tx1"/>
                </a:solidFill>
              </a:rPr>
              <a:t>Create a guest Wi-Fi network with a password protected connection and separate from your organisation’s main network, to prevent potential malware or viruses from guests’ devices from affecting the main network.</a:t>
            </a:r>
          </a:p>
          <a:p>
            <a:pPr marL="171450" indent="-171450" defTabSz="0" fontAlgn="base">
              <a:spcAft>
                <a:spcPts val="1200"/>
              </a:spcAft>
              <a:buFont typeface="Wingdings" panose="05000000000000000000" pitchFamily="2" charset="2"/>
              <a:buChar char="q"/>
            </a:pPr>
            <a:r>
              <a:rPr lang="en-NZ" sz="1200">
                <a:solidFill>
                  <a:schemeClr val="tx1"/>
                </a:solidFill>
              </a:rPr>
              <a:t>Change the default administrator name and password of your router, to make it harder to access. </a:t>
            </a:r>
          </a:p>
          <a:p>
            <a:pPr marL="171450" indent="-171450" defTabSz="0" fontAlgn="base">
              <a:spcAft>
                <a:spcPts val="1200"/>
              </a:spcAft>
              <a:buFont typeface="Wingdings" panose="05000000000000000000" pitchFamily="2" charset="2"/>
              <a:buChar char="q"/>
            </a:pPr>
            <a:r>
              <a:rPr lang="en-NZ" sz="1200">
                <a:solidFill>
                  <a:schemeClr val="tx1"/>
                </a:solidFill>
              </a:rPr>
              <a:t>Check your router for firmware updates as they will help keep your security settings up to date. Schedule automatic updates (if available). Create a schedule or reminder to restart your router every month. </a:t>
            </a:r>
          </a:p>
          <a:p>
            <a:pPr marL="171450" indent="-171450" defTabSz="0" fontAlgn="base">
              <a:spcAft>
                <a:spcPts val="1200"/>
              </a:spcAft>
              <a:buFont typeface="Wingdings" panose="05000000000000000000" pitchFamily="2" charset="2"/>
              <a:buChar char="q"/>
            </a:pPr>
            <a:r>
              <a:rPr lang="en-NZ" sz="1200">
                <a:solidFill>
                  <a:schemeClr val="tx1"/>
                </a:solidFill>
              </a:rPr>
              <a:t>Enable a firewall on your router to help stop malware or virus attacks. </a:t>
            </a:r>
          </a:p>
          <a:p>
            <a:pPr defTabSz="0" fontAlgn="base">
              <a:spcAft>
                <a:spcPts val="1200"/>
              </a:spcAft>
            </a:pPr>
            <a:endParaRPr lang="en-NZ" sz="1200">
              <a:solidFill>
                <a:schemeClr val="tx1"/>
              </a:solidFill>
            </a:endParaRPr>
          </a:p>
        </p:txBody>
      </p:sp>
      <p:sp>
        <p:nvSpPr>
          <p:cNvPr id="14" name="Rectangle: Diagonal Corners Rounded 13">
            <a:extLst>
              <a:ext uri="{FF2B5EF4-FFF2-40B4-BE49-F238E27FC236}">
                <a16:creationId xmlns:a16="http://schemas.microsoft.com/office/drawing/2014/main" id="{87CCC354-3BC9-D731-CD1E-555B2E35CC34}"/>
              </a:ext>
            </a:extLst>
          </p:cNvPr>
          <p:cNvSpPr/>
          <p:nvPr/>
        </p:nvSpPr>
        <p:spPr>
          <a:xfrm>
            <a:off x="8042109" y="1812416"/>
            <a:ext cx="3744269" cy="6657536"/>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endParaRPr lang="en-NZ" sz="100" b="1">
              <a:solidFill>
                <a:srgbClr val="A73138"/>
              </a:solidFill>
            </a:endParaRPr>
          </a:p>
          <a:p>
            <a:pPr>
              <a:spcAft>
                <a:spcPts val="1200"/>
              </a:spcAft>
            </a:pPr>
            <a:r>
              <a:rPr lang="en-NZ" sz="2000" b="1">
                <a:solidFill>
                  <a:srgbClr val="A73138"/>
                </a:solidFill>
              </a:rPr>
              <a:t>Secure your passwords </a:t>
            </a:r>
          </a:p>
          <a:p>
            <a:pPr>
              <a:spcAft>
                <a:spcPts val="1200"/>
              </a:spcAft>
            </a:pPr>
            <a:r>
              <a:rPr lang="en-NZ" sz="1200" b="1">
                <a:solidFill>
                  <a:srgbClr val="A73138"/>
                </a:solidFill>
              </a:rPr>
              <a:t>Weak passwords can increase your risk of malware and virus attacks.</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A strong password is long (at least 16 characters), has multiple characters and symbols in it, and is not reused across multiple accounts.</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If your passwords are not already long and strong, update them. </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You should start with your most important accounts as a priority, but make sure you update all passwords as soon as you can.</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Change your password if you have any suspicion your devices or accounts have been compromised.</a:t>
            </a:r>
            <a:endParaRPr lang="en-NZ" sz="1200">
              <a:solidFill>
                <a:schemeClr val="tx1"/>
              </a:solidFill>
              <a:highlight>
                <a:srgbClr val="FFFF00"/>
              </a:highlight>
            </a:endParaRP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	Install a multi-factor authentication (MFA) to add another layer of protection to account and device access.</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	Check that all your accounts that support MFA are configured to use MFA.</a:t>
            </a:r>
          </a:p>
          <a:p>
            <a:pPr marL="171450" indent="-171450" defTabSz="0" fontAlgn="base">
              <a:spcAft>
                <a:spcPts val="1200"/>
              </a:spcAft>
              <a:buClr>
                <a:schemeClr val="tx1">
                  <a:lumMod val="95000"/>
                  <a:lumOff val="5000"/>
                </a:schemeClr>
              </a:buClr>
              <a:buSzPct val="75000"/>
              <a:buFont typeface="Wingdings" panose="05000000000000000000" pitchFamily="2" charset="2"/>
              <a:buChar char="q"/>
            </a:pPr>
            <a:r>
              <a:rPr lang="en-NZ" sz="1200">
                <a:solidFill>
                  <a:schemeClr val="tx1"/>
                </a:solidFill>
              </a:rPr>
              <a:t>	Consider installing and using a password manager and make sure your password manager has your updated passwords. </a:t>
            </a:r>
          </a:p>
        </p:txBody>
      </p:sp>
      <p:sp>
        <p:nvSpPr>
          <p:cNvPr id="23" name="Oval 22">
            <a:extLst>
              <a:ext uri="{FF2B5EF4-FFF2-40B4-BE49-F238E27FC236}">
                <a16:creationId xmlns:a16="http://schemas.microsoft.com/office/drawing/2014/main" id="{65495E73-9797-03D7-73D9-5F477542BB51}"/>
              </a:ext>
            </a:extLst>
          </p:cNvPr>
          <p:cNvSpPr/>
          <p:nvPr/>
        </p:nvSpPr>
        <p:spPr>
          <a:xfrm>
            <a:off x="6784520" y="1649470"/>
            <a:ext cx="946431" cy="88145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7" name="Oval 16">
            <a:extLst>
              <a:ext uri="{FF2B5EF4-FFF2-40B4-BE49-F238E27FC236}">
                <a16:creationId xmlns:a16="http://schemas.microsoft.com/office/drawing/2014/main" id="{B18FACFE-7160-CEBF-D4E2-4EF88EBF0A66}"/>
              </a:ext>
            </a:extLst>
          </p:cNvPr>
          <p:cNvSpPr/>
          <p:nvPr/>
        </p:nvSpPr>
        <p:spPr>
          <a:xfrm>
            <a:off x="11165071" y="1511126"/>
            <a:ext cx="1054100" cy="101980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5" name="TextBox 24">
            <a:extLst>
              <a:ext uri="{FF2B5EF4-FFF2-40B4-BE49-F238E27FC236}">
                <a16:creationId xmlns:a16="http://schemas.microsoft.com/office/drawing/2014/main" id="{FD639EB4-88D2-DFB0-5B25-6CBF68BDC862}"/>
              </a:ext>
            </a:extLst>
          </p:cNvPr>
          <p:cNvSpPr txBox="1"/>
          <p:nvPr/>
        </p:nvSpPr>
        <p:spPr>
          <a:xfrm>
            <a:off x="419810" y="1902836"/>
            <a:ext cx="3310345" cy="707886"/>
          </a:xfrm>
          <a:prstGeom prst="rect">
            <a:avLst/>
          </a:prstGeom>
          <a:noFill/>
        </p:spPr>
        <p:txBody>
          <a:bodyPr wrap="square" rtlCol="0">
            <a:spAutoFit/>
          </a:bodyPr>
          <a:lstStyle/>
          <a:p>
            <a:r>
              <a:rPr lang="en-NZ" sz="2000" b="1"/>
              <a:t>There are four </a:t>
            </a:r>
            <a:br>
              <a:rPr lang="en-NZ" sz="2000" b="1"/>
            </a:br>
            <a:r>
              <a:rPr lang="en-NZ" sz="2000" b="1"/>
              <a:t>key areas to secure</a:t>
            </a:r>
          </a:p>
        </p:txBody>
      </p:sp>
      <p:sp>
        <p:nvSpPr>
          <p:cNvPr id="2" name="Rectangle: Diagonal Corners Rounded 1">
            <a:extLst>
              <a:ext uri="{FF2B5EF4-FFF2-40B4-BE49-F238E27FC236}">
                <a16:creationId xmlns:a16="http://schemas.microsoft.com/office/drawing/2014/main" id="{EF879CCE-8202-5D08-209E-CCAC2FAC8BAE}"/>
              </a:ext>
            </a:extLst>
          </p:cNvPr>
          <p:cNvSpPr/>
          <p:nvPr/>
        </p:nvSpPr>
        <p:spPr>
          <a:xfrm>
            <a:off x="538218" y="2894529"/>
            <a:ext cx="800725" cy="473734"/>
          </a:xfrm>
          <a:prstGeom prst="round2DiagRect">
            <a:avLst/>
          </a:prstGeom>
          <a:solidFill>
            <a:srgbClr val="A73138"/>
          </a:solidFill>
          <a:ln w="571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b="1">
                <a:solidFill>
                  <a:schemeClr val="bg1"/>
                </a:solidFill>
              </a:rPr>
              <a:t>Wi-Fi </a:t>
            </a:r>
          </a:p>
        </p:txBody>
      </p:sp>
      <p:sp>
        <p:nvSpPr>
          <p:cNvPr id="4" name="Rectangle: Diagonal Corners Rounded 3">
            <a:extLst>
              <a:ext uri="{FF2B5EF4-FFF2-40B4-BE49-F238E27FC236}">
                <a16:creationId xmlns:a16="http://schemas.microsoft.com/office/drawing/2014/main" id="{E07780CB-764E-23D6-9689-F01E9B449CE6}"/>
              </a:ext>
            </a:extLst>
          </p:cNvPr>
          <p:cNvSpPr/>
          <p:nvPr/>
        </p:nvSpPr>
        <p:spPr>
          <a:xfrm>
            <a:off x="506111" y="3576765"/>
            <a:ext cx="1388003" cy="488921"/>
          </a:xfrm>
          <a:prstGeom prst="round2DiagRect">
            <a:avLst/>
          </a:prstGeom>
          <a:solidFill>
            <a:srgbClr val="A73138"/>
          </a:solidFill>
          <a:ln w="571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b="1">
                <a:solidFill>
                  <a:schemeClr val="bg1"/>
                </a:solidFill>
              </a:rPr>
              <a:t>Passwords</a:t>
            </a:r>
          </a:p>
        </p:txBody>
      </p:sp>
      <p:sp>
        <p:nvSpPr>
          <p:cNvPr id="5" name="Rectangle: Diagonal Corners Rounded 4">
            <a:extLst>
              <a:ext uri="{FF2B5EF4-FFF2-40B4-BE49-F238E27FC236}">
                <a16:creationId xmlns:a16="http://schemas.microsoft.com/office/drawing/2014/main" id="{936D6944-59CE-20D7-889F-757A34BBA55E}"/>
              </a:ext>
            </a:extLst>
          </p:cNvPr>
          <p:cNvSpPr/>
          <p:nvPr/>
        </p:nvSpPr>
        <p:spPr>
          <a:xfrm>
            <a:off x="506111" y="4309668"/>
            <a:ext cx="1104975" cy="488921"/>
          </a:xfrm>
          <a:prstGeom prst="round2DiagRect">
            <a:avLst/>
          </a:prstGeom>
          <a:solidFill>
            <a:srgbClr val="A73138"/>
          </a:solidFill>
          <a:ln w="571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b="1">
                <a:solidFill>
                  <a:schemeClr val="bg1"/>
                </a:solidFill>
              </a:rPr>
              <a:t>Devices</a:t>
            </a:r>
          </a:p>
        </p:txBody>
      </p:sp>
      <p:sp>
        <p:nvSpPr>
          <p:cNvPr id="9" name="Rectangle: Diagonal Corners Rounded 8">
            <a:extLst>
              <a:ext uri="{FF2B5EF4-FFF2-40B4-BE49-F238E27FC236}">
                <a16:creationId xmlns:a16="http://schemas.microsoft.com/office/drawing/2014/main" id="{9AD34540-A289-4C4F-964C-F791BCF020BC}"/>
              </a:ext>
            </a:extLst>
          </p:cNvPr>
          <p:cNvSpPr/>
          <p:nvPr/>
        </p:nvSpPr>
        <p:spPr>
          <a:xfrm>
            <a:off x="506111" y="5037575"/>
            <a:ext cx="1246489" cy="488921"/>
          </a:xfrm>
          <a:prstGeom prst="round2DiagRect">
            <a:avLst/>
          </a:prstGeom>
          <a:solidFill>
            <a:srgbClr val="A73138"/>
          </a:solidFill>
          <a:ln w="571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b="1">
                <a:solidFill>
                  <a:schemeClr val="bg1"/>
                </a:solidFill>
              </a:rPr>
              <a:t>Accounts</a:t>
            </a:r>
          </a:p>
        </p:txBody>
      </p:sp>
      <p:pic>
        <p:nvPicPr>
          <p:cNvPr id="13" name="Picture 12">
            <a:extLst>
              <a:ext uri="{FF2B5EF4-FFF2-40B4-BE49-F238E27FC236}">
                <a16:creationId xmlns:a16="http://schemas.microsoft.com/office/drawing/2014/main" id="{1B5826D9-0CF5-0AC5-A233-1E0D9A0B2499}"/>
              </a:ext>
            </a:extLst>
          </p:cNvPr>
          <p:cNvPicPr>
            <a:picLocks noChangeAspect="1"/>
          </p:cNvPicPr>
          <p:nvPr/>
        </p:nvPicPr>
        <p:blipFill>
          <a:blip r:embed="rId3"/>
          <a:stretch>
            <a:fillRect/>
          </a:stretch>
        </p:blipFill>
        <p:spPr>
          <a:xfrm>
            <a:off x="6946808" y="1744163"/>
            <a:ext cx="692072" cy="692072"/>
          </a:xfrm>
          <a:prstGeom prst="rect">
            <a:avLst/>
          </a:prstGeom>
        </p:spPr>
      </p:pic>
      <p:pic>
        <p:nvPicPr>
          <p:cNvPr id="16" name="Picture 15">
            <a:extLst>
              <a:ext uri="{FF2B5EF4-FFF2-40B4-BE49-F238E27FC236}">
                <a16:creationId xmlns:a16="http://schemas.microsoft.com/office/drawing/2014/main" id="{B3864D97-11D0-2830-AB40-1856C13955E1}"/>
              </a:ext>
            </a:extLst>
          </p:cNvPr>
          <p:cNvPicPr>
            <a:picLocks noChangeAspect="1"/>
          </p:cNvPicPr>
          <p:nvPr/>
        </p:nvPicPr>
        <p:blipFill>
          <a:blip r:embed="rId4"/>
          <a:stretch>
            <a:fillRect/>
          </a:stretch>
        </p:blipFill>
        <p:spPr>
          <a:xfrm>
            <a:off x="11165071" y="1695310"/>
            <a:ext cx="738458" cy="738458"/>
          </a:xfrm>
          <a:prstGeom prst="rect">
            <a:avLst/>
          </a:prstGeom>
        </p:spPr>
      </p:pic>
      <p:sp>
        <p:nvSpPr>
          <p:cNvPr id="19" name="TextBox 18">
            <a:extLst>
              <a:ext uri="{FF2B5EF4-FFF2-40B4-BE49-F238E27FC236}">
                <a16:creationId xmlns:a16="http://schemas.microsoft.com/office/drawing/2014/main" id="{40CCF537-B3F3-FBB7-EE60-59361BAF1014}"/>
              </a:ext>
            </a:extLst>
          </p:cNvPr>
          <p:cNvSpPr txBox="1"/>
          <p:nvPr/>
        </p:nvSpPr>
        <p:spPr>
          <a:xfrm>
            <a:off x="712209" y="9053300"/>
            <a:ext cx="8925666"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National Cyber Security Centre’s </a:t>
            </a:r>
            <a:r>
              <a:rPr lang="en-NZ" sz="1100" b="1">
                <a:solidFill>
                  <a:srgbClr val="467886"/>
                </a:solidFill>
                <a:latin typeface="Acumin Pro" panose="020B0504020202020204" pitchFamily="34" charset="0"/>
                <a:hlinkClick r:id="rId5">
                  <a:extLst>
                    <a:ext uri="{A12FA001-AC4F-418D-AE19-62706E023703}">
                      <ahyp:hlinkClr xmlns:ahyp="http://schemas.microsoft.com/office/drawing/2018/hyperlinkcolor" val="tx"/>
                    </a:ext>
                  </a:extLst>
                </a:hlinkClick>
              </a:rPr>
              <a:t>Cyber Resilience Guidance</a:t>
            </a:r>
            <a:r>
              <a:rPr lang="en-NZ" sz="1100">
                <a:solidFill>
                  <a:srgbClr val="467886"/>
                </a:solidFill>
                <a:latin typeface="Acumin Pro" panose="020B0504020202020204" pitchFamily="34" charset="0"/>
              </a:rPr>
              <a:t>.</a:t>
            </a:r>
            <a:br>
              <a:rPr lang="en-NZ" sz="1100">
                <a:solidFill>
                  <a:srgbClr val="467886"/>
                </a:solidFill>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3" name="TextBox 2">
            <a:extLst>
              <a:ext uri="{FF2B5EF4-FFF2-40B4-BE49-F238E27FC236}">
                <a16:creationId xmlns:a16="http://schemas.microsoft.com/office/drawing/2014/main" id="{0C34B9CA-BBBB-CA73-BFBA-0CA6CF7B7C42}"/>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13</a:t>
            </a:r>
            <a:endParaRPr lang="en-NZ" sz="1600">
              <a:solidFill>
                <a:srgbClr val="007472"/>
              </a:solidFill>
            </a:endParaRPr>
          </a:p>
        </p:txBody>
      </p:sp>
      <p:pic>
        <p:nvPicPr>
          <p:cNvPr id="10" name="Picture 9" descr="A blue and black logo&#10;&#10;AI-generated content may be incorrect.">
            <a:extLst>
              <a:ext uri="{FF2B5EF4-FFF2-40B4-BE49-F238E27FC236}">
                <a16:creationId xmlns:a16="http://schemas.microsoft.com/office/drawing/2014/main" id="{ADF636F6-7E48-E649-FB6C-F7DA95FEBD60}"/>
              </a:ext>
            </a:extLst>
          </p:cNvPr>
          <p:cNvPicPr>
            <a:picLocks noChangeAspect="1"/>
          </p:cNvPicPr>
          <p:nvPr/>
        </p:nvPicPr>
        <p:blipFill>
          <a:blip r:embed="rId6">
            <a:biLevel thresh="25000"/>
          </a:blip>
          <a:stretch>
            <a:fillRect/>
          </a:stretch>
        </p:blipFill>
        <p:spPr>
          <a:xfrm>
            <a:off x="12033920" y="117166"/>
            <a:ext cx="617556" cy="581541"/>
          </a:xfrm>
          <a:prstGeom prst="rect">
            <a:avLst/>
          </a:prstGeom>
        </p:spPr>
      </p:pic>
      <p:pic>
        <p:nvPicPr>
          <p:cNvPr id="18" name="Picture 17" descr="A blue and black logo&#10;&#10;AI-generated content may be incorrect.">
            <a:extLst>
              <a:ext uri="{FF2B5EF4-FFF2-40B4-BE49-F238E27FC236}">
                <a16:creationId xmlns:a16="http://schemas.microsoft.com/office/drawing/2014/main" id="{ED637CDE-6FBE-2071-1C3C-9FEBAEC1B9E0}"/>
              </a:ext>
            </a:extLst>
          </p:cNvPr>
          <p:cNvPicPr>
            <a:picLocks noChangeAspect="1"/>
          </p:cNvPicPr>
          <p:nvPr/>
        </p:nvPicPr>
        <p:blipFill>
          <a:blip r:embed="rId6"/>
          <a:stretch>
            <a:fillRect/>
          </a:stretch>
        </p:blipFill>
        <p:spPr>
          <a:xfrm>
            <a:off x="206008" y="8965737"/>
            <a:ext cx="617556" cy="581541"/>
          </a:xfrm>
          <a:prstGeom prst="rect">
            <a:avLst/>
          </a:prstGeom>
        </p:spPr>
      </p:pic>
    </p:spTree>
    <p:extLst>
      <p:ext uri="{BB962C8B-B14F-4D97-AF65-F5344CB8AC3E}">
        <p14:creationId xmlns:p14="http://schemas.microsoft.com/office/powerpoint/2010/main" val="1289289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22183-5B78-D197-860F-ACDC620DCBA8}"/>
            </a:ext>
          </a:extLst>
        </p:cNvPr>
        <p:cNvGrpSpPr/>
        <p:nvPr/>
      </p:nvGrpSpPr>
      <p:grpSpPr>
        <a:xfrm>
          <a:off x="0" y="0"/>
          <a:ext cx="0" cy="0"/>
          <a:chOff x="0" y="0"/>
          <a:chExt cx="0" cy="0"/>
        </a:xfrm>
      </p:grpSpPr>
      <p:sp>
        <p:nvSpPr>
          <p:cNvPr id="15" name="Rectangle: Diagonal Corners Rounded 14">
            <a:extLst>
              <a:ext uri="{FF2B5EF4-FFF2-40B4-BE49-F238E27FC236}">
                <a16:creationId xmlns:a16="http://schemas.microsoft.com/office/drawing/2014/main" id="{E30B2F97-482C-057B-9B18-349E1C9D60F9}"/>
              </a:ext>
            </a:extLst>
          </p:cNvPr>
          <p:cNvSpPr/>
          <p:nvPr/>
        </p:nvSpPr>
        <p:spPr>
          <a:xfrm>
            <a:off x="723900" y="2518161"/>
            <a:ext cx="4900633" cy="6163236"/>
          </a:xfrm>
          <a:prstGeom prst="round2DiagRect">
            <a:avLst>
              <a:gd name="adj1" fmla="val 17970"/>
              <a:gd name="adj2" fmla="val 0"/>
            </a:avLst>
          </a:prstGeom>
          <a:solidFill>
            <a:srgbClr val="A73138"/>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4" name="Rectangle: Diagonal Corners Rounded 13">
            <a:extLst>
              <a:ext uri="{FF2B5EF4-FFF2-40B4-BE49-F238E27FC236}">
                <a16:creationId xmlns:a16="http://schemas.microsoft.com/office/drawing/2014/main" id="{D26DA8E3-1CF9-0442-2890-9F01E57F5D0C}"/>
              </a:ext>
            </a:extLst>
          </p:cNvPr>
          <p:cNvSpPr/>
          <p:nvPr/>
        </p:nvSpPr>
        <p:spPr>
          <a:xfrm>
            <a:off x="6292059" y="2182347"/>
            <a:ext cx="3528558" cy="4431997"/>
          </a:xfrm>
          <a:prstGeom prst="round2DiagRect">
            <a:avLst/>
          </a:prstGeom>
          <a:solidFill>
            <a:srgbClr val="3A1335"/>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6" name="Rectangle 5">
            <a:extLst>
              <a:ext uri="{FF2B5EF4-FFF2-40B4-BE49-F238E27FC236}">
                <a16:creationId xmlns:a16="http://schemas.microsoft.com/office/drawing/2014/main" id="{CB0CB0E9-E058-69EA-FCBA-F1069EA087C7}"/>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Rectangle: Diagonal Corners Rounded 8">
            <a:extLst>
              <a:ext uri="{FF2B5EF4-FFF2-40B4-BE49-F238E27FC236}">
                <a16:creationId xmlns:a16="http://schemas.microsoft.com/office/drawing/2014/main" id="{17F92571-71E0-883D-1022-649FC2D7FA63}"/>
              </a:ext>
            </a:extLst>
          </p:cNvPr>
          <p:cNvSpPr/>
          <p:nvPr/>
        </p:nvSpPr>
        <p:spPr>
          <a:xfrm>
            <a:off x="5830290" y="1585094"/>
            <a:ext cx="3897591" cy="4944664"/>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endParaRPr lang="en-NZ" sz="100" b="1">
              <a:solidFill>
                <a:srgbClr val="3A1335"/>
              </a:solidFill>
            </a:endParaRPr>
          </a:p>
          <a:p>
            <a:pPr defTabSz="0" fontAlgn="base">
              <a:spcAft>
                <a:spcPts val="1200"/>
              </a:spcAft>
            </a:pPr>
            <a:endParaRPr lang="en-NZ" sz="2400" b="1">
              <a:solidFill>
                <a:srgbClr val="3A1335"/>
              </a:solidFill>
            </a:endParaRPr>
          </a:p>
          <a:p>
            <a:pPr defTabSz="0" fontAlgn="base">
              <a:spcAft>
                <a:spcPts val="1200"/>
              </a:spcAft>
            </a:pPr>
            <a:r>
              <a:rPr lang="en-NZ" sz="2400" b="1">
                <a:solidFill>
                  <a:srgbClr val="3A1335"/>
                </a:solidFill>
              </a:rPr>
              <a:t>Secure your accounts</a:t>
            </a:r>
          </a:p>
          <a:p>
            <a:pPr defTabSz="0" fontAlgn="base">
              <a:spcAft>
                <a:spcPts val="1200"/>
              </a:spcAft>
            </a:pPr>
            <a:r>
              <a:rPr lang="en-NZ" sz="1200" b="1">
                <a:solidFill>
                  <a:srgbClr val="3A1335"/>
                </a:solidFill>
              </a:rPr>
              <a:t>Use good security practices to help keep your accounts secure and check they haven’t been compromised.</a:t>
            </a:r>
          </a:p>
          <a:p>
            <a:pPr marL="171450" indent="-171450" defTabSz="0" fontAlgn="base">
              <a:spcAft>
                <a:spcPts val="1200"/>
              </a:spcAft>
              <a:buFont typeface="Wingdings" panose="05000000000000000000" pitchFamily="2" charset="2"/>
              <a:buChar char="q"/>
            </a:pPr>
            <a:r>
              <a:rPr lang="en-NZ" sz="1200">
                <a:solidFill>
                  <a:schemeClr val="tx1"/>
                </a:solidFill>
              </a:rPr>
              <a:t>Check to see if any of your accounts have been compromised using the </a:t>
            </a:r>
            <a:r>
              <a:rPr lang="en-NZ" sz="1200">
                <a:solidFill>
                  <a:schemeClr val="tx1"/>
                </a:solidFill>
                <a:hlinkClick r:id="rId2"/>
              </a:rPr>
              <a:t>Have I Been </a:t>
            </a:r>
            <a:r>
              <a:rPr lang="en-NZ" sz="1200" err="1">
                <a:solidFill>
                  <a:schemeClr val="tx1"/>
                </a:solidFill>
                <a:hlinkClick r:id="rId2"/>
              </a:rPr>
              <a:t>Pwned</a:t>
            </a:r>
            <a:r>
              <a:rPr lang="en-NZ" sz="1200">
                <a:solidFill>
                  <a:schemeClr val="tx1"/>
                </a:solidFill>
              </a:rPr>
              <a:t> Website. </a:t>
            </a:r>
          </a:p>
          <a:p>
            <a:pPr marL="171450" indent="-171450" defTabSz="0" fontAlgn="base">
              <a:spcAft>
                <a:spcPts val="1200"/>
              </a:spcAft>
              <a:buFont typeface="Wingdings" panose="05000000000000000000" pitchFamily="2" charset="2"/>
              <a:buChar char="q"/>
            </a:pPr>
            <a:r>
              <a:rPr lang="en-NZ" sz="1200">
                <a:solidFill>
                  <a:schemeClr val="tx1"/>
                </a:solidFill>
              </a:rPr>
              <a:t>Review all your accounts and configure privacy and security restrictions to ensure only the appropriate people have access.</a:t>
            </a:r>
          </a:p>
          <a:p>
            <a:pPr marL="171450" indent="-171450" defTabSz="0" fontAlgn="base">
              <a:spcAft>
                <a:spcPts val="1200"/>
              </a:spcAft>
              <a:buFont typeface="Wingdings" panose="05000000000000000000" pitchFamily="2" charset="2"/>
              <a:buChar char="q"/>
            </a:pPr>
            <a:r>
              <a:rPr lang="en-NZ" sz="1200">
                <a:solidFill>
                  <a:schemeClr val="tx1"/>
                </a:solidFill>
              </a:rPr>
              <a:t>Create a full list of all your online accounts so you can keep track and record when each one was last reviewed or updated.</a:t>
            </a:r>
          </a:p>
          <a:p>
            <a:pPr marL="171450" indent="-171450" defTabSz="0" fontAlgn="base">
              <a:spcAft>
                <a:spcPts val="1200"/>
              </a:spcAft>
              <a:buFont typeface="Wingdings" panose="05000000000000000000" pitchFamily="2" charset="2"/>
              <a:buChar char="q"/>
            </a:pPr>
            <a:r>
              <a:rPr lang="en-NZ" sz="1200">
                <a:solidFill>
                  <a:schemeClr val="tx1"/>
                </a:solidFill>
              </a:rPr>
              <a:t>Enable multi-factor authentication (MFA) to add another layer of protection to accounts.</a:t>
            </a:r>
          </a:p>
          <a:p>
            <a:pPr marL="171450" indent="-171450" defTabSz="0" fontAlgn="base">
              <a:spcAft>
                <a:spcPts val="1200"/>
              </a:spcAft>
              <a:buFont typeface="Wingdings" panose="05000000000000000000" pitchFamily="2" charset="2"/>
              <a:buChar char="q"/>
            </a:pPr>
            <a:endParaRPr lang="en-NZ" sz="1200">
              <a:solidFill>
                <a:schemeClr val="tx1"/>
              </a:solidFill>
            </a:endParaRPr>
          </a:p>
          <a:p>
            <a:pPr marL="171450" indent="-171450" defTabSz="0" fontAlgn="base">
              <a:spcAft>
                <a:spcPts val="1200"/>
              </a:spcAft>
              <a:buFont typeface="Wingdings" panose="05000000000000000000" pitchFamily="2" charset="2"/>
              <a:buChar char="q"/>
            </a:pPr>
            <a:endParaRPr lang="en-NZ" sz="1600" b="1">
              <a:solidFill>
                <a:srgbClr val="3A1335"/>
              </a:solidFill>
            </a:endParaRPr>
          </a:p>
        </p:txBody>
      </p:sp>
      <p:sp>
        <p:nvSpPr>
          <p:cNvPr id="2" name="Oval 1">
            <a:extLst>
              <a:ext uri="{FF2B5EF4-FFF2-40B4-BE49-F238E27FC236}">
                <a16:creationId xmlns:a16="http://schemas.microsoft.com/office/drawing/2014/main" id="{F0C1D7B3-118D-073E-DABC-FD1AA73F6837}"/>
              </a:ext>
            </a:extLst>
          </p:cNvPr>
          <p:cNvSpPr/>
          <p:nvPr/>
        </p:nvSpPr>
        <p:spPr>
          <a:xfrm>
            <a:off x="8876509" y="1297101"/>
            <a:ext cx="1054100" cy="958467"/>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 name="Rectangle: Diagonal Corners Rounded 2">
            <a:extLst>
              <a:ext uri="{FF2B5EF4-FFF2-40B4-BE49-F238E27FC236}">
                <a16:creationId xmlns:a16="http://schemas.microsoft.com/office/drawing/2014/main" id="{7DFBC0F6-EC37-A781-DB3C-4CF7B7036C2C}"/>
              </a:ext>
            </a:extLst>
          </p:cNvPr>
          <p:cNvSpPr/>
          <p:nvPr/>
        </p:nvSpPr>
        <p:spPr>
          <a:xfrm>
            <a:off x="381000" y="1585093"/>
            <a:ext cx="5160967" cy="6994703"/>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0" fontAlgn="base">
              <a:spcAft>
                <a:spcPts val="1200"/>
              </a:spcAft>
            </a:pPr>
            <a:r>
              <a:rPr lang="en-NZ" sz="2400" b="1">
                <a:solidFill>
                  <a:srgbClr val="A73138"/>
                </a:solidFill>
              </a:rPr>
              <a:t>Secure your devices</a:t>
            </a:r>
          </a:p>
          <a:p>
            <a:pPr defTabSz="0" fontAlgn="base">
              <a:spcAft>
                <a:spcPts val="1200"/>
              </a:spcAft>
            </a:pPr>
            <a:r>
              <a:rPr lang="en-NZ" sz="1200" b="1">
                <a:solidFill>
                  <a:srgbClr val="A73138"/>
                </a:solidFill>
              </a:rPr>
              <a:t>Your electronic devices (phone, tablets and laptops) can be vulnerable to online cyber security threats. To help keep your devices safe: </a:t>
            </a:r>
          </a:p>
          <a:p>
            <a:pPr marL="171450" indent="-171450" defTabSz="0" fontAlgn="base">
              <a:spcAft>
                <a:spcPts val="1200"/>
              </a:spcAft>
              <a:buFont typeface="Wingdings" panose="05000000000000000000" pitchFamily="2" charset="2"/>
              <a:buChar char="q"/>
            </a:pPr>
            <a:r>
              <a:rPr lang="en-NZ" sz="1200">
                <a:solidFill>
                  <a:schemeClr val="tx1"/>
                </a:solidFill>
              </a:rPr>
              <a:t>	Turn on a PIN or password for all your devices. See </a:t>
            </a:r>
            <a:r>
              <a:rPr lang="en-NZ" sz="1200" b="1">
                <a:solidFill>
                  <a:srgbClr val="007472"/>
                </a:solidFill>
              </a:rPr>
              <a:t>secure your passwords.</a:t>
            </a:r>
          </a:p>
          <a:p>
            <a:pPr marL="171450" indent="-171450" defTabSz="0" fontAlgn="base">
              <a:spcAft>
                <a:spcPts val="1200"/>
              </a:spcAft>
              <a:buFont typeface="Wingdings" panose="05000000000000000000" pitchFamily="2" charset="2"/>
              <a:buChar char="q"/>
            </a:pPr>
            <a:r>
              <a:rPr lang="en-NZ" sz="1200">
                <a:solidFill>
                  <a:schemeClr val="tx1"/>
                </a:solidFill>
              </a:rPr>
              <a:t>Enable auto-updates on your devices (phone, tablets, laptops and PCs). </a:t>
            </a:r>
          </a:p>
          <a:p>
            <a:pPr marL="171450" indent="-171450" defTabSz="0" fontAlgn="base">
              <a:spcAft>
                <a:spcPts val="1200"/>
              </a:spcAft>
              <a:buFont typeface="Wingdings" panose="05000000000000000000" pitchFamily="2" charset="2"/>
              <a:buChar char="q"/>
            </a:pPr>
            <a:r>
              <a:rPr lang="en-NZ" sz="1200">
                <a:solidFill>
                  <a:schemeClr val="tx1"/>
                </a:solidFill>
              </a:rPr>
              <a:t>	Run a full scan of your anti-malware/anti-virus software. Schedule re-occurring weekly updates and full weekly anti-malware scans. </a:t>
            </a:r>
          </a:p>
          <a:p>
            <a:pPr marL="171450" indent="-171450" defTabSz="0" fontAlgn="base">
              <a:spcAft>
                <a:spcPts val="1200"/>
              </a:spcAft>
              <a:buFont typeface="Wingdings" panose="05000000000000000000" pitchFamily="2" charset="2"/>
              <a:buChar char="q"/>
            </a:pPr>
            <a:r>
              <a:rPr lang="en-NZ" sz="1200">
                <a:solidFill>
                  <a:schemeClr val="tx1"/>
                </a:solidFill>
              </a:rPr>
              <a:t>Review your mobile application privacy and security settings to make sure these are active and up to date. </a:t>
            </a:r>
          </a:p>
          <a:p>
            <a:pPr marL="171450" indent="-171450" defTabSz="0" fontAlgn="base">
              <a:spcAft>
                <a:spcPts val="1200"/>
              </a:spcAft>
              <a:buFont typeface="Wingdings" panose="05000000000000000000" pitchFamily="2" charset="2"/>
              <a:buChar char="q"/>
            </a:pPr>
            <a:r>
              <a:rPr lang="en-NZ" sz="1200">
                <a:solidFill>
                  <a:schemeClr val="tx1"/>
                </a:solidFill>
              </a:rPr>
              <a:t>	Turn off your mobile devices daily as this can reduce malware or virus attacks which rely on repeated attempts. </a:t>
            </a:r>
          </a:p>
          <a:p>
            <a:pPr marL="171450" indent="-171450" defTabSz="0" fontAlgn="base">
              <a:spcAft>
                <a:spcPts val="1200"/>
              </a:spcAft>
              <a:buFont typeface="Wingdings" panose="05000000000000000000" pitchFamily="2" charset="2"/>
              <a:buChar char="q"/>
            </a:pPr>
            <a:r>
              <a:rPr lang="en-NZ" sz="1200">
                <a:solidFill>
                  <a:schemeClr val="tx1"/>
                </a:solidFill>
              </a:rPr>
              <a:t>	Consider using a virtual private network (VPN) service as it hides your  Internet Protocol (IP) address and encrypting data, as well as protecting against malware or virus attacks. </a:t>
            </a:r>
          </a:p>
          <a:p>
            <a:pPr marL="171450" indent="-171450" defTabSz="0" fontAlgn="base">
              <a:spcAft>
                <a:spcPts val="1200"/>
              </a:spcAft>
              <a:buFont typeface="Wingdings" panose="05000000000000000000" pitchFamily="2" charset="2"/>
              <a:buChar char="q"/>
            </a:pPr>
            <a:r>
              <a:rPr lang="en-NZ" sz="1200">
                <a:solidFill>
                  <a:schemeClr val="tx1"/>
                </a:solidFill>
              </a:rPr>
              <a:t>	Make sure passwords on your devices are strong. 	</a:t>
            </a:r>
          </a:p>
          <a:p>
            <a:pPr marL="171450" indent="-171450" defTabSz="0" fontAlgn="base">
              <a:spcAft>
                <a:spcPts val="1200"/>
              </a:spcAft>
              <a:buFont typeface="Wingdings" panose="05000000000000000000" pitchFamily="2" charset="2"/>
              <a:buChar char="q"/>
            </a:pPr>
            <a:r>
              <a:rPr lang="en-NZ" sz="1200">
                <a:solidFill>
                  <a:schemeClr val="tx1"/>
                </a:solidFill>
              </a:rPr>
              <a:t>Apple iOS users - Turn on </a:t>
            </a:r>
            <a:r>
              <a:rPr lang="en-NZ" sz="1200">
                <a:solidFill>
                  <a:schemeClr val="tx1"/>
                </a:solidFill>
                <a:hlinkClick r:id="rId3"/>
              </a:rPr>
              <a:t>Lockdown Mode</a:t>
            </a:r>
            <a:r>
              <a:rPr lang="en-NZ" sz="1200">
                <a:solidFill>
                  <a:schemeClr val="tx1"/>
                </a:solidFill>
              </a:rPr>
              <a:t> for extra protection.</a:t>
            </a:r>
          </a:p>
          <a:p>
            <a:pPr marL="171450" indent="-171450" defTabSz="0" fontAlgn="base">
              <a:spcAft>
                <a:spcPts val="1200"/>
              </a:spcAft>
              <a:buFont typeface="Wingdings" panose="05000000000000000000" pitchFamily="2" charset="2"/>
              <a:buChar char="q"/>
            </a:pPr>
            <a:r>
              <a:rPr lang="en-NZ" sz="1200">
                <a:solidFill>
                  <a:schemeClr val="tx1"/>
                </a:solidFill>
              </a:rPr>
              <a:t>	 Android users - Ensure you are using </a:t>
            </a:r>
            <a:r>
              <a:rPr lang="en-NZ" sz="1200">
                <a:solidFill>
                  <a:schemeClr val="tx1"/>
                </a:solidFill>
                <a:hlinkClick r:id="rId4"/>
              </a:rPr>
              <a:t>Google Play Protect</a:t>
            </a:r>
            <a:r>
              <a:rPr lang="en-NZ" sz="1200">
                <a:solidFill>
                  <a:schemeClr val="tx1"/>
                </a:solidFill>
              </a:rPr>
              <a:t>.</a:t>
            </a:r>
          </a:p>
          <a:p>
            <a:pPr marL="171450" indent="-171450" defTabSz="0" fontAlgn="base">
              <a:spcAft>
                <a:spcPts val="1200"/>
              </a:spcAft>
              <a:buFont typeface="Wingdings" panose="05000000000000000000" pitchFamily="2" charset="2"/>
              <a:buChar char="q"/>
            </a:pPr>
            <a:r>
              <a:rPr lang="en-NZ" sz="1200">
                <a:solidFill>
                  <a:schemeClr val="tx1"/>
                </a:solidFill>
                <a:highlight>
                  <a:srgbClr val="FFFF00"/>
                </a:highlight>
              </a:rPr>
              <a:t>	</a:t>
            </a:r>
            <a:r>
              <a:rPr lang="en-NZ" sz="1200">
                <a:solidFill>
                  <a:schemeClr val="tx1"/>
                </a:solidFill>
              </a:rPr>
              <a:t>Consider using a power bank when away from home, or a USB data blocker at public charging stations, to reduce the risk of malware being transferred to your device.</a:t>
            </a:r>
            <a:endParaRPr lang="en-NZ" sz="1600">
              <a:solidFill>
                <a:srgbClr val="3A1335"/>
              </a:solidFill>
            </a:endParaRPr>
          </a:p>
        </p:txBody>
      </p:sp>
      <p:sp>
        <p:nvSpPr>
          <p:cNvPr id="30" name="Rectangle: Diagonal Corners Rounded 29">
            <a:extLst>
              <a:ext uri="{FF2B5EF4-FFF2-40B4-BE49-F238E27FC236}">
                <a16:creationId xmlns:a16="http://schemas.microsoft.com/office/drawing/2014/main" id="{E41E40AF-B1DE-7BB3-C075-B9E2A51D715D}"/>
              </a:ext>
            </a:extLst>
          </p:cNvPr>
          <p:cNvSpPr/>
          <p:nvPr/>
        </p:nvSpPr>
        <p:spPr>
          <a:xfrm>
            <a:off x="9965404" y="1585093"/>
            <a:ext cx="2556796" cy="2307983"/>
          </a:xfrm>
          <a:prstGeom prst="round2DiagRect">
            <a:avLst/>
          </a:prstGeom>
          <a:solidFill>
            <a:schemeClr val="bg1"/>
          </a:solidFill>
          <a:ln w="19050">
            <a:solidFill>
              <a:srgbClr val="0090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908B"/>
                </a:solidFill>
              </a:rPr>
              <a:t>More information</a:t>
            </a:r>
          </a:p>
          <a:p>
            <a:pPr>
              <a:spcAft>
                <a:spcPts val="1200"/>
              </a:spcAft>
            </a:pPr>
            <a:r>
              <a:rPr lang="en-NZ" sz="1200">
                <a:solidFill>
                  <a:schemeClr val="tx1"/>
                </a:solidFill>
              </a:rPr>
              <a:t>More information about staying safe online can be found on the </a:t>
            </a:r>
            <a:r>
              <a:rPr lang="en-NZ" sz="1200">
                <a:solidFill>
                  <a:schemeClr val="tx1"/>
                </a:solidFill>
                <a:hlinkClick r:id="rId5"/>
              </a:rPr>
              <a:t>Ministry for Ethnic Communities</a:t>
            </a:r>
            <a:r>
              <a:rPr lang="en-NZ" sz="1200">
                <a:solidFill>
                  <a:schemeClr val="tx1"/>
                </a:solidFill>
              </a:rPr>
              <a:t> and the </a:t>
            </a:r>
            <a:r>
              <a:rPr lang="en-NZ" sz="1200">
                <a:solidFill>
                  <a:schemeClr val="tx1"/>
                </a:solidFill>
                <a:hlinkClick r:id="rId6"/>
              </a:rPr>
              <a:t>Own Your Online</a:t>
            </a:r>
            <a:r>
              <a:rPr lang="en-NZ" sz="1200">
                <a:solidFill>
                  <a:schemeClr val="tx1"/>
                </a:solidFill>
              </a:rPr>
              <a:t> websites.</a:t>
            </a:r>
          </a:p>
        </p:txBody>
      </p:sp>
      <p:sp>
        <p:nvSpPr>
          <p:cNvPr id="31" name="TextBox 30">
            <a:extLst>
              <a:ext uri="{FF2B5EF4-FFF2-40B4-BE49-F238E27FC236}">
                <a16:creationId xmlns:a16="http://schemas.microsoft.com/office/drawing/2014/main" id="{B8DCEA71-CBC2-5397-34BA-7DFAAFEF3AFA}"/>
              </a:ext>
            </a:extLst>
          </p:cNvPr>
          <p:cNvSpPr txBox="1"/>
          <p:nvPr/>
        </p:nvSpPr>
        <p:spPr>
          <a:xfrm>
            <a:off x="307181" y="171497"/>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practices for strengthening IT and device security: </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everyone in your organisation</a:t>
            </a:r>
            <a:endParaRPr lang="en-NZ" sz="2800">
              <a:solidFill>
                <a:schemeClr val="bg1"/>
              </a:solidFill>
            </a:endParaRPr>
          </a:p>
        </p:txBody>
      </p:sp>
      <p:pic>
        <p:nvPicPr>
          <p:cNvPr id="4" name="Picture 3">
            <a:extLst>
              <a:ext uri="{FF2B5EF4-FFF2-40B4-BE49-F238E27FC236}">
                <a16:creationId xmlns:a16="http://schemas.microsoft.com/office/drawing/2014/main" id="{6253C4BC-4E2B-8104-CD19-34D527ABE42D}"/>
              </a:ext>
            </a:extLst>
          </p:cNvPr>
          <p:cNvPicPr>
            <a:picLocks noChangeAspect="1"/>
          </p:cNvPicPr>
          <p:nvPr/>
        </p:nvPicPr>
        <p:blipFill>
          <a:blip r:embed="rId7"/>
          <a:stretch>
            <a:fillRect/>
          </a:stretch>
        </p:blipFill>
        <p:spPr>
          <a:xfrm>
            <a:off x="8877169" y="1362241"/>
            <a:ext cx="876795" cy="876795"/>
          </a:xfrm>
          <a:prstGeom prst="rect">
            <a:avLst/>
          </a:prstGeom>
          <a:ln w="19050">
            <a:noFill/>
          </a:ln>
        </p:spPr>
      </p:pic>
      <p:sp>
        <p:nvSpPr>
          <p:cNvPr id="10" name="Oval 9">
            <a:extLst>
              <a:ext uri="{FF2B5EF4-FFF2-40B4-BE49-F238E27FC236}">
                <a16:creationId xmlns:a16="http://schemas.microsoft.com/office/drawing/2014/main" id="{72E65291-303A-E122-7381-203F441E9438}"/>
              </a:ext>
            </a:extLst>
          </p:cNvPr>
          <p:cNvSpPr/>
          <p:nvPr/>
        </p:nvSpPr>
        <p:spPr>
          <a:xfrm>
            <a:off x="4839690" y="1337348"/>
            <a:ext cx="1054100" cy="958467"/>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2" name="Picture 11">
            <a:extLst>
              <a:ext uri="{FF2B5EF4-FFF2-40B4-BE49-F238E27FC236}">
                <a16:creationId xmlns:a16="http://schemas.microsoft.com/office/drawing/2014/main" id="{BCC3400B-83EE-CB13-96A2-7C11A673A574}"/>
              </a:ext>
            </a:extLst>
          </p:cNvPr>
          <p:cNvPicPr>
            <a:picLocks noChangeAspect="1"/>
          </p:cNvPicPr>
          <p:nvPr/>
        </p:nvPicPr>
        <p:blipFill>
          <a:blip r:embed="rId8"/>
          <a:stretch>
            <a:fillRect/>
          </a:stretch>
        </p:blipFill>
        <p:spPr>
          <a:xfrm>
            <a:off x="4897039" y="1362241"/>
            <a:ext cx="820106" cy="820106"/>
          </a:xfrm>
          <a:prstGeom prst="rect">
            <a:avLst/>
          </a:prstGeom>
          <a:ln w="19050">
            <a:noFill/>
          </a:ln>
        </p:spPr>
      </p:pic>
      <p:sp>
        <p:nvSpPr>
          <p:cNvPr id="5" name="TextBox 4">
            <a:extLst>
              <a:ext uri="{FF2B5EF4-FFF2-40B4-BE49-F238E27FC236}">
                <a16:creationId xmlns:a16="http://schemas.microsoft.com/office/drawing/2014/main" id="{D5BDE7B2-45CE-747A-090F-4FBADBAC8D72}"/>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14</a:t>
            </a:r>
            <a:endParaRPr lang="en-NZ" sz="1600">
              <a:solidFill>
                <a:srgbClr val="007472"/>
              </a:solidFill>
            </a:endParaRPr>
          </a:p>
        </p:txBody>
      </p:sp>
      <p:pic>
        <p:nvPicPr>
          <p:cNvPr id="8" name="Picture 7" descr="A blue and black logo&#10;&#10;AI-generated content may be incorrect.">
            <a:extLst>
              <a:ext uri="{FF2B5EF4-FFF2-40B4-BE49-F238E27FC236}">
                <a16:creationId xmlns:a16="http://schemas.microsoft.com/office/drawing/2014/main" id="{163CA093-E188-4812-4C0F-0E5FA9C81797}"/>
              </a:ext>
            </a:extLst>
          </p:cNvPr>
          <p:cNvPicPr>
            <a:picLocks noChangeAspect="1"/>
          </p:cNvPicPr>
          <p:nvPr/>
        </p:nvPicPr>
        <p:blipFill>
          <a:blip r:embed="rId9">
            <a:biLevel thresh="25000"/>
          </a:blip>
          <a:stretch>
            <a:fillRect/>
          </a:stretch>
        </p:blipFill>
        <p:spPr>
          <a:xfrm>
            <a:off x="12033920" y="117166"/>
            <a:ext cx="617556" cy="581541"/>
          </a:xfrm>
          <a:prstGeom prst="rect">
            <a:avLst/>
          </a:prstGeom>
        </p:spPr>
      </p:pic>
      <p:sp>
        <p:nvSpPr>
          <p:cNvPr id="11" name="TextBox 10">
            <a:extLst>
              <a:ext uri="{FF2B5EF4-FFF2-40B4-BE49-F238E27FC236}">
                <a16:creationId xmlns:a16="http://schemas.microsoft.com/office/drawing/2014/main" id="{D9A4E822-5420-018A-434D-6DBF3EA8809C}"/>
              </a:ext>
            </a:extLst>
          </p:cNvPr>
          <p:cNvSpPr txBox="1"/>
          <p:nvPr/>
        </p:nvSpPr>
        <p:spPr>
          <a:xfrm>
            <a:off x="712209" y="9053300"/>
            <a:ext cx="8925666"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National Cyber Security Centre’s </a:t>
            </a:r>
            <a:r>
              <a:rPr lang="en-NZ" sz="1100" b="1">
                <a:solidFill>
                  <a:srgbClr val="467886"/>
                </a:solidFill>
                <a:latin typeface="Acumin Pro" panose="020B0504020202020204" pitchFamily="34" charset="0"/>
                <a:hlinkClick r:id="rId10">
                  <a:extLst>
                    <a:ext uri="{A12FA001-AC4F-418D-AE19-62706E023703}">
                      <ahyp:hlinkClr xmlns:ahyp="http://schemas.microsoft.com/office/drawing/2018/hyperlinkcolor" val="tx"/>
                    </a:ext>
                  </a:extLst>
                </a:hlinkClick>
              </a:rPr>
              <a:t>Cyber Resilience Guidance</a:t>
            </a:r>
            <a:r>
              <a:rPr lang="en-NZ" sz="1100">
                <a:solidFill>
                  <a:srgbClr val="467886"/>
                </a:solidFill>
                <a:latin typeface="Acumin Pro" panose="020B0504020202020204" pitchFamily="34" charset="0"/>
              </a:rPr>
              <a:t>.</a:t>
            </a:r>
            <a:br>
              <a:rPr lang="en-NZ" sz="1100">
                <a:solidFill>
                  <a:srgbClr val="467886"/>
                </a:solidFill>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pic>
        <p:nvPicPr>
          <p:cNvPr id="13" name="Picture 12" descr="A blue and black logo&#10;&#10;AI-generated content may be incorrect.">
            <a:extLst>
              <a:ext uri="{FF2B5EF4-FFF2-40B4-BE49-F238E27FC236}">
                <a16:creationId xmlns:a16="http://schemas.microsoft.com/office/drawing/2014/main" id="{3EB23BF8-DB4A-B70F-5D5B-75637CC856CE}"/>
              </a:ext>
            </a:extLst>
          </p:cNvPr>
          <p:cNvPicPr>
            <a:picLocks noChangeAspect="1"/>
          </p:cNvPicPr>
          <p:nvPr/>
        </p:nvPicPr>
        <p:blipFill>
          <a:blip r:embed="rId9"/>
          <a:stretch>
            <a:fillRect/>
          </a:stretch>
        </p:blipFill>
        <p:spPr>
          <a:xfrm>
            <a:off x="206008" y="8965737"/>
            <a:ext cx="617556" cy="581541"/>
          </a:xfrm>
          <a:prstGeom prst="rect">
            <a:avLst/>
          </a:prstGeom>
        </p:spPr>
      </p:pic>
    </p:spTree>
    <p:extLst>
      <p:ext uri="{BB962C8B-B14F-4D97-AF65-F5344CB8AC3E}">
        <p14:creationId xmlns:p14="http://schemas.microsoft.com/office/powerpoint/2010/main" val="7978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EF624-9EC3-1A3F-5555-AD337340E178}"/>
            </a:ext>
          </a:extLst>
        </p:cNvPr>
        <p:cNvGrpSpPr/>
        <p:nvPr/>
      </p:nvGrpSpPr>
      <p:grpSpPr>
        <a:xfrm>
          <a:off x="0" y="0"/>
          <a:ext cx="0" cy="0"/>
          <a:chOff x="0" y="0"/>
          <a:chExt cx="0" cy="0"/>
        </a:xfrm>
      </p:grpSpPr>
      <p:sp>
        <p:nvSpPr>
          <p:cNvPr id="9" name="Rectangle: Diagonal Corners Rounded 8">
            <a:extLst>
              <a:ext uri="{FF2B5EF4-FFF2-40B4-BE49-F238E27FC236}">
                <a16:creationId xmlns:a16="http://schemas.microsoft.com/office/drawing/2014/main" id="{6314C908-7363-B449-F1F0-E88B1D5774AC}"/>
              </a:ext>
            </a:extLst>
          </p:cNvPr>
          <p:cNvSpPr/>
          <p:nvPr/>
        </p:nvSpPr>
        <p:spPr>
          <a:xfrm>
            <a:off x="1958906" y="2817103"/>
            <a:ext cx="2796404" cy="3776686"/>
          </a:xfrm>
          <a:prstGeom prst="round2DiagRect">
            <a:avLst/>
          </a:prstGeom>
          <a:solidFill>
            <a:srgbClr val="C0000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30" name="Rectangle 29">
            <a:extLst>
              <a:ext uri="{FF2B5EF4-FFF2-40B4-BE49-F238E27FC236}">
                <a16:creationId xmlns:a16="http://schemas.microsoft.com/office/drawing/2014/main" id="{04F1DCAD-4A53-2ABC-174C-589E1A2A34D9}"/>
              </a:ext>
            </a:extLst>
          </p:cNvPr>
          <p:cNvSpPr/>
          <p:nvPr/>
        </p:nvSpPr>
        <p:spPr>
          <a:xfrm>
            <a:off x="0" y="0"/>
            <a:ext cx="12801600" cy="96012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5" name="TextBox 24">
            <a:extLst>
              <a:ext uri="{FF2B5EF4-FFF2-40B4-BE49-F238E27FC236}">
                <a16:creationId xmlns:a16="http://schemas.microsoft.com/office/drawing/2014/main" id="{DE18BF77-179E-198D-4BFA-3F900721B038}"/>
              </a:ext>
            </a:extLst>
          </p:cNvPr>
          <p:cNvSpPr txBox="1"/>
          <p:nvPr/>
        </p:nvSpPr>
        <p:spPr>
          <a:xfrm>
            <a:off x="678372" y="662658"/>
            <a:ext cx="7319582" cy="523220"/>
          </a:xfrm>
          <a:prstGeom prst="rect">
            <a:avLst/>
          </a:prstGeom>
          <a:noFill/>
        </p:spPr>
        <p:txBody>
          <a:bodyPr wrap="square" rtlCol="0">
            <a:spAutoFit/>
          </a:bodyPr>
          <a:lstStyle/>
          <a:p>
            <a:r>
              <a:rPr lang="en-NZ" sz="2800" b="1">
                <a:solidFill>
                  <a:schemeClr val="bg1"/>
                </a:solidFill>
              </a:rPr>
              <a:t>How to report</a:t>
            </a:r>
          </a:p>
        </p:txBody>
      </p:sp>
      <p:sp>
        <p:nvSpPr>
          <p:cNvPr id="2" name="Rectangle 1">
            <a:extLst>
              <a:ext uri="{FF2B5EF4-FFF2-40B4-BE49-F238E27FC236}">
                <a16:creationId xmlns:a16="http://schemas.microsoft.com/office/drawing/2014/main" id="{F75954F3-1636-61C4-4F24-296EF5EBFB29}"/>
              </a:ext>
            </a:extLst>
          </p:cNvPr>
          <p:cNvSpPr/>
          <p:nvPr/>
        </p:nvSpPr>
        <p:spPr>
          <a:xfrm>
            <a:off x="0" y="0"/>
            <a:ext cx="12801600" cy="1274129"/>
          </a:xfrm>
          <a:prstGeom prst="rect">
            <a:avLst/>
          </a:prstGeom>
          <a:solidFill>
            <a:srgbClr val="A7313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BCD504C8-5BE7-E4FB-DE92-DDB1B591D816}"/>
              </a:ext>
            </a:extLst>
          </p:cNvPr>
          <p:cNvSpPr txBox="1"/>
          <p:nvPr/>
        </p:nvSpPr>
        <p:spPr>
          <a:xfrm>
            <a:off x="367556" y="400252"/>
            <a:ext cx="10365628" cy="523220"/>
          </a:xfrm>
          <a:prstGeom prst="rect">
            <a:avLst/>
          </a:prstGeom>
          <a:noFill/>
        </p:spPr>
        <p:txBody>
          <a:bodyPr wrap="square" rtlCol="0">
            <a:spAutoFit/>
          </a:bodyPr>
          <a:lstStyle/>
          <a:p>
            <a:r>
              <a:rPr lang="en-NZ" sz="2800" b="1">
                <a:solidFill>
                  <a:schemeClr val="bg1"/>
                </a:solidFill>
                <a:latin typeface="Acumin Pro" panose="020B0504020202020204" pitchFamily="34" charset="0"/>
              </a:rPr>
              <a:t>How to report to authorities</a:t>
            </a:r>
          </a:p>
        </p:txBody>
      </p:sp>
      <p:sp>
        <p:nvSpPr>
          <p:cNvPr id="5" name="TextBox 4">
            <a:extLst>
              <a:ext uri="{FF2B5EF4-FFF2-40B4-BE49-F238E27FC236}">
                <a16:creationId xmlns:a16="http://schemas.microsoft.com/office/drawing/2014/main" id="{E58EE162-0034-550E-26DF-7FECB2BD8FA2}"/>
              </a:ext>
            </a:extLst>
          </p:cNvPr>
          <p:cNvSpPr txBox="1"/>
          <p:nvPr/>
        </p:nvSpPr>
        <p:spPr>
          <a:xfrm>
            <a:off x="466946" y="1527530"/>
            <a:ext cx="6241328" cy="646331"/>
          </a:xfrm>
          <a:prstGeom prst="rect">
            <a:avLst/>
          </a:prstGeom>
          <a:noFill/>
        </p:spPr>
        <p:txBody>
          <a:bodyPr wrap="square" rtlCol="0">
            <a:spAutoFit/>
          </a:bodyPr>
          <a:lstStyle/>
          <a:p>
            <a:pPr>
              <a:spcAft>
                <a:spcPts val="1200"/>
              </a:spcAft>
            </a:pPr>
            <a:r>
              <a:rPr lang="en-NZ" b="1"/>
              <a:t>We can all help keep New Zealand safe from foreign interference by reporting it to the NZSIS or the Police.</a:t>
            </a:r>
          </a:p>
        </p:txBody>
      </p:sp>
      <p:sp>
        <p:nvSpPr>
          <p:cNvPr id="3" name="Rectangle: Diagonal Corners Rounded 2">
            <a:extLst>
              <a:ext uri="{FF2B5EF4-FFF2-40B4-BE49-F238E27FC236}">
                <a16:creationId xmlns:a16="http://schemas.microsoft.com/office/drawing/2014/main" id="{07D7988E-A642-2787-EE8A-69A124B9A651}"/>
              </a:ext>
            </a:extLst>
          </p:cNvPr>
          <p:cNvSpPr/>
          <p:nvPr/>
        </p:nvSpPr>
        <p:spPr>
          <a:xfrm>
            <a:off x="557586" y="2752198"/>
            <a:ext cx="4161466" cy="3803491"/>
          </a:xfrm>
          <a:prstGeom prst="round2DiagRect">
            <a:avLst/>
          </a:prstGeom>
          <a:solidFill>
            <a:srgbClr val="FAE2D6"/>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chemeClr val="tx1"/>
                </a:solidFill>
              </a:rPr>
              <a:t>If it is an emergency and happening now call 111 and ask for Police</a:t>
            </a:r>
          </a:p>
          <a:p>
            <a:pPr>
              <a:spcAft>
                <a:spcPts val="1200"/>
              </a:spcAft>
            </a:pPr>
            <a:r>
              <a:rPr lang="en-NZ" sz="1200">
                <a:solidFill>
                  <a:schemeClr val="tx1"/>
                </a:solidFill>
              </a:rPr>
              <a:t>When:</a:t>
            </a:r>
          </a:p>
          <a:p>
            <a:pPr marL="171450" indent="-171450">
              <a:buFont typeface="Arial" panose="020B0604020202020204" pitchFamily="34" charset="0"/>
              <a:buChar char="•"/>
            </a:pPr>
            <a:r>
              <a:rPr lang="en-NZ" sz="1200">
                <a:solidFill>
                  <a:schemeClr val="tx1"/>
                </a:solidFill>
              </a:rPr>
              <a:t>People are injured or in danger.</a:t>
            </a:r>
          </a:p>
          <a:p>
            <a:pPr marL="171450" indent="-171450">
              <a:buFont typeface="Arial" panose="020B0604020202020204" pitchFamily="34" charset="0"/>
              <a:buChar char="•"/>
            </a:pPr>
            <a:r>
              <a:rPr lang="en-NZ" sz="1200">
                <a:solidFill>
                  <a:schemeClr val="tx1"/>
                </a:solidFill>
              </a:rPr>
              <a:t>There is a scene or have just left one. </a:t>
            </a:r>
          </a:p>
          <a:p>
            <a:pPr marL="171450" indent="-171450">
              <a:buFont typeface="Arial" panose="020B0604020202020204" pitchFamily="34" charset="0"/>
              <a:buChar char="•"/>
            </a:pPr>
            <a:r>
              <a:rPr lang="en-NZ" sz="1200">
                <a:solidFill>
                  <a:schemeClr val="tx1"/>
                </a:solidFill>
              </a:rPr>
              <a:t>Serious, immediate, or imminent risk to life or property.</a:t>
            </a:r>
          </a:p>
          <a:p>
            <a:pPr marL="171450" indent="-171450">
              <a:buFont typeface="Arial" panose="020B0604020202020204" pitchFamily="34" charset="0"/>
              <a:buChar char="•"/>
            </a:pPr>
            <a:r>
              <a:rPr lang="en-NZ" sz="1200">
                <a:solidFill>
                  <a:schemeClr val="tx1"/>
                </a:solidFill>
              </a:rPr>
              <a:t>A crime is being or has just been committed and the offenders are still at the scene.</a:t>
            </a:r>
          </a:p>
          <a:p>
            <a:endParaRPr lang="en-NZ" sz="1200">
              <a:solidFill>
                <a:schemeClr val="tx1"/>
              </a:solidFill>
            </a:endParaRPr>
          </a:p>
          <a:p>
            <a:pPr>
              <a:spcAft>
                <a:spcPts val="1200"/>
              </a:spcAft>
            </a:pPr>
            <a:r>
              <a:rPr lang="en-NZ" sz="1200">
                <a:solidFill>
                  <a:schemeClr val="tx1"/>
                </a:solidFill>
              </a:rPr>
              <a:t>If you can't talk and you're on a mobile, stay quiet and listen for the 'press 55' prompt; if you're on a landline, follow the operator's instructions.</a:t>
            </a:r>
          </a:p>
        </p:txBody>
      </p:sp>
      <p:sp>
        <p:nvSpPr>
          <p:cNvPr id="8" name="TextBox 7">
            <a:extLst>
              <a:ext uri="{FF2B5EF4-FFF2-40B4-BE49-F238E27FC236}">
                <a16:creationId xmlns:a16="http://schemas.microsoft.com/office/drawing/2014/main" id="{7713588E-DC2D-C1F3-3179-C48CED1C870C}"/>
              </a:ext>
            </a:extLst>
          </p:cNvPr>
          <p:cNvSpPr txBox="1"/>
          <p:nvPr/>
        </p:nvSpPr>
        <p:spPr>
          <a:xfrm>
            <a:off x="466946" y="2290790"/>
            <a:ext cx="6400800" cy="369332"/>
          </a:xfrm>
          <a:prstGeom prst="rect">
            <a:avLst/>
          </a:prstGeom>
          <a:noFill/>
        </p:spPr>
        <p:txBody>
          <a:bodyPr wrap="square">
            <a:spAutoFit/>
          </a:bodyPr>
          <a:lstStyle/>
          <a:p>
            <a:pPr>
              <a:spcAft>
                <a:spcPts val="1200"/>
              </a:spcAft>
            </a:pPr>
            <a:r>
              <a:rPr lang="en-NZ" sz="1800" b="1">
                <a:solidFill>
                  <a:srgbClr val="007472"/>
                </a:solidFill>
              </a:rPr>
              <a:t>Report foreign interference to the Police</a:t>
            </a:r>
            <a:endParaRPr lang="en-NZ" sz="1800">
              <a:solidFill>
                <a:srgbClr val="007472"/>
              </a:solidFill>
            </a:endParaRPr>
          </a:p>
        </p:txBody>
      </p:sp>
      <p:sp>
        <p:nvSpPr>
          <p:cNvPr id="15" name="TextBox 14">
            <a:extLst>
              <a:ext uri="{FF2B5EF4-FFF2-40B4-BE49-F238E27FC236}">
                <a16:creationId xmlns:a16="http://schemas.microsoft.com/office/drawing/2014/main" id="{33E28431-C88A-A022-4415-91A2F7E0DADD}"/>
              </a:ext>
            </a:extLst>
          </p:cNvPr>
          <p:cNvSpPr txBox="1"/>
          <p:nvPr/>
        </p:nvSpPr>
        <p:spPr>
          <a:xfrm>
            <a:off x="5080387" y="2290790"/>
            <a:ext cx="6400800" cy="369332"/>
          </a:xfrm>
          <a:prstGeom prst="rect">
            <a:avLst/>
          </a:prstGeom>
          <a:noFill/>
        </p:spPr>
        <p:txBody>
          <a:bodyPr wrap="square">
            <a:spAutoFit/>
          </a:bodyPr>
          <a:lstStyle/>
          <a:p>
            <a:pPr>
              <a:spcAft>
                <a:spcPts val="1200"/>
              </a:spcAft>
            </a:pPr>
            <a:r>
              <a:rPr lang="en-NZ" sz="1800" b="1">
                <a:solidFill>
                  <a:srgbClr val="007472"/>
                </a:solidFill>
              </a:rPr>
              <a:t>Report foreign interference to the NZSIS</a:t>
            </a:r>
            <a:endParaRPr lang="en-NZ" sz="1800">
              <a:solidFill>
                <a:srgbClr val="007472"/>
              </a:solidFill>
            </a:endParaRPr>
          </a:p>
        </p:txBody>
      </p:sp>
      <p:sp>
        <p:nvSpPr>
          <p:cNvPr id="16" name="Rectangle: Diagonal Corners Rounded 15">
            <a:extLst>
              <a:ext uri="{FF2B5EF4-FFF2-40B4-BE49-F238E27FC236}">
                <a16:creationId xmlns:a16="http://schemas.microsoft.com/office/drawing/2014/main" id="{C67243B4-3DBA-0349-729C-3C1E8F8A077D}"/>
              </a:ext>
            </a:extLst>
          </p:cNvPr>
          <p:cNvSpPr/>
          <p:nvPr/>
        </p:nvSpPr>
        <p:spPr>
          <a:xfrm>
            <a:off x="5080387" y="2785588"/>
            <a:ext cx="4161466" cy="3546338"/>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rgbClr val="007472"/>
                </a:solidFill>
              </a:rPr>
              <a:t>You can report foreign interference using the secure online form on the NZSIS website.</a:t>
            </a:r>
          </a:p>
          <a:p>
            <a:pPr marL="171450" indent="-171450">
              <a:spcAft>
                <a:spcPts val="1200"/>
              </a:spcAft>
              <a:buFont typeface="Arial" panose="020B0604020202020204" pitchFamily="34" charset="0"/>
              <a:buChar char="•"/>
            </a:pPr>
            <a:r>
              <a:rPr lang="en-NZ" sz="1200">
                <a:solidFill>
                  <a:schemeClr val="tx1"/>
                </a:solidFill>
              </a:rPr>
              <a:t>You don’t have to give your personal information like your name, phone number, or contact details if you don’t want to.  You can also fill out the form in your own language.</a:t>
            </a:r>
          </a:p>
          <a:p>
            <a:pPr marL="171450" indent="-171450">
              <a:spcAft>
                <a:spcPts val="1200"/>
              </a:spcAft>
              <a:buFont typeface="Arial" panose="020B0604020202020204" pitchFamily="34" charset="0"/>
              <a:buChar char="•"/>
            </a:pPr>
            <a:r>
              <a:rPr lang="en-NZ" sz="1200">
                <a:solidFill>
                  <a:schemeClr val="tx1"/>
                </a:solidFill>
              </a:rPr>
              <a:t>If you want to talk to someone at NZSIS, you can call them on +64 4 472 6170 or 0800 747 224.</a:t>
            </a:r>
          </a:p>
          <a:p>
            <a:pPr marL="171450" indent="-171450">
              <a:spcAft>
                <a:spcPts val="1200"/>
              </a:spcAft>
              <a:buFont typeface="Arial" panose="020B0604020202020204" pitchFamily="34" charset="0"/>
              <a:buChar char="•"/>
            </a:pPr>
            <a:r>
              <a:rPr lang="en-NZ" sz="1200">
                <a:solidFill>
                  <a:schemeClr val="tx1"/>
                </a:solidFill>
              </a:rPr>
              <a:t>When the NZSIS sees your report, they will check it. If you leave your contact details, the NZSIS will only contact you if they need more information. If the NZSIS don’t contact you, it doesn’t mean they have ignored your report.</a:t>
            </a:r>
          </a:p>
        </p:txBody>
      </p:sp>
      <p:sp>
        <p:nvSpPr>
          <p:cNvPr id="17" name="TextBox 16">
            <a:extLst>
              <a:ext uri="{FF2B5EF4-FFF2-40B4-BE49-F238E27FC236}">
                <a16:creationId xmlns:a16="http://schemas.microsoft.com/office/drawing/2014/main" id="{5BE65314-7A29-B02B-7B9A-0831A6CCE964}"/>
              </a:ext>
            </a:extLst>
          </p:cNvPr>
          <p:cNvSpPr txBox="1"/>
          <p:nvPr/>
        </p:nvSpPr>
        <p:spPr>
          <a:xfrm>
            <a:off x="5080387" y="6585327"/>
            <a:ext cx="3649191" cy="369332"/>
          </a:xfrm>
          <a:prstGeom prst="rect">
            <a:avLst/>
          </a:prstGeom>
          <a:noFill/>
        </p:spPr>
        <p:txBody>
          <a:bodyPr wrap="square">
            <a:spAutoFit/>
          </a:bodyPr>
          <a:lstStyle/>
          <a:p>
            <a:pPr>
              <a:spcAft>
                <a:spcPts val="1200"/>
              </a:spcAft>
            </a:pPr>
            <a:r>
              <a:rPr lang="en-NZ" sz="1800" b="1">
                <a:solidFill>
                  <a:srgbClr val="007472"/>
                </a:solidFill>
              </a:rPr>
              <a:t>Reporting foreign bribery</a:t>
            </a:r>
          </a:p>
        </p:txBody>
      </p:sp>
      <p:sp>
        <p:nvSpPr>
          <p:cNvPr id="19" name="Rectangle: Diagonal Corners Rounded 18">
            <a:extLst>
              <a:ext uri="{FF2B5EF4-FFF2-40B4-BE49-F238E27FC236}">
                <a16:creationId xmlns:a16="http://schemas.microsoft.com/office/drawing/2014/main" id="{4F2702AF-1C23-E9B4-96B8-06019364DD39}"/>
              </a:ext>
            </a:extLst>
          </p:cNvPr>
          <p:cNvSpPr/>
          <p:nvPr/>
        </p:nvSpPr>
        <p:spPr>
          <a:xfrm>
            <a:off x="5080387" y="7094707"/>
            <a:ext cx="4161466" cy="1685877"/>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a:solidFill>
                  <a:schemeClr val="tx1"/>
                </a:solidFill>
              </a:rPr>
              <a:t>If you suspect foreign bribery, you can report it confidentially through the Serious Fraud Office’s anonymous reporting tool.</a:t>
            </a:r>
          </a:p>
          <a:p>
            <a:pPr>
              <a:spcAft>
                <a:spcPts val="1200"/>
              </a:spcAft>
            </a:pPr>
            <a:r>
              <a:rPr lang="en-NZ" sz="1200">
                <a:solidFill>
                  <a:schemeClr val="tx1"/>
                </a:solidFill>
              </a:rPr>
              <a:t>Learn more: </a:t>
            </a:r>
            <a:r>
              <a:rPr lang="en-NZ" sz="1200" b="1">
                <a:hlinkClick r:id="rId3"/>
              </a:rPr>
              <a:t>Report Foreign Bribery - Serious Fraud Office New Zealand</a:t>
            </a:r>
            <a:endParaRPr lang="en-NZ" sz="1200" b="1">
              <a:solidFill>
                <a:schemeClr val="tx1"/>
              </a:solidFill>
            </a:endParaRPr>
          </a:p>
        </p:txBody>
      </p:sp>
      <p:sp>
        <p:nvSpPr>
          <p:cNvPr id="26" name="Rectangle: Diagonal Corners Rounded 25">
            <a:extLst>
              <a:ext uri="{FF2B5EF4-FFF2-40B4-BE49-F238E27FC236}">
                <a16:creationId xmlns:a16="http://schemas.microsoft.com/office/drawing/2014/main" id="{57C01B75-3FDD-1FEE-7973-0BC01076E2F2}"/>
              </a:ext>
            </a:extLst>
          </p:cNvPr>
          <p:cNvSpPr/>
          <p:nvPr/>
        </p:nvSpPr>
        <p:spPr>
          <a:xfrm>
            <a:off x="9697479" y="3983930"/>
            <a:ext cx="2701016" cy="3203679"/>
          </a:xfrm>
          <a:prstGeom prst="round2DiagRect">
            <a:avLst/>
          </a:prstGeom>
          <a:solidFill>
            <a:srgbClr val="C0000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27" name="Rectangle: Diagonal Corners Rounded 26">
            <a:extLst>
              <a:ext uri="{FF2B5EF4-FFF2-40B4-BE49-F238E27FC236}">
                <a16:creationId xmlns:a16="http://schemas.microsoft.com/office/drawing/2014/main" id="{8E4EA13D-B101-9EE6-10BA-19F8C1811CCB}"/>
              </a:ext>
            </a:extLst>
          </p:cNvPr>
          <p:cNvSpPr/>
          <p:nvPr/>
        </p:nvSpPr>
        <p:spPr>
          <a:xfrm>
            <a:off x="9610421" y="3890430"/>
            <a:ext cx="2697580" cy="3203677"/>
          </a:xfrm>
          <a:prstGeom prst="round2DiagRect">
            <a:avLst/>
          </a:prstGeom>
          <a:solidFill>
            <a:srgbClr val="FAE2D6"/>
          </a:solidFill>
          <a:ln w="1270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600" b="1">
                <a:solidFill>
                  <a:schemeClr val="tx1"/>
                </a:solidFill>
              </a:rPr>
              <a:t>Report other offences </a:t>
            </a:r>
            <a:br>
              <a:rPr lang="en-NZ" sz="1600" b="1">
                <a:solidFill>
                  <a:schemeClr val="tx1"/>
                </a:solidFill>
              </a:rPr>
            </a:br>
            <a:r>
              <a:rPr lang="en-NZ" sz="1600" b="1">
                <a:solidFill>
                  <a:schemeClr val="tx1"/>
                </a:solidFill>
              </a:rPr>
              <a:t>to the Police</a:t>
            </a:r>
            <a:endParaRPr lang="en-NZ" sz="1600">
              <a:solidFill>
                <a:schemeClr val="tx1"/>
              </a:solidFill>
            </a:endParaRPr>
          </a:p>
          <a:p>
            <a:pPr>
              <a:spcAft>
                <a:spcPts val="1200"/>
              </a:spcAft>
            </a:pPr>
            <a:r>
              <a:rPr lang="en-NZ" sz="1200">
                <a:solidFill>
                  <a:schemeClr val="tx1"/>
                </a:solidFill>
              </a:rPr>
              <a:t>Activities such as the ones listed below are offences in New Zealand and should be reported to the Police, regardless of whether they involve foreign interference:</a:t>
            </a:r>
          </a:p>
          <a:p>
            <a:pPr marL="171450" indent="-171450" defTabSz="1280118">
              <a:buFont typeface="Arial" panose="020B0604020202020204" pitchFamily="34" charset="0"/>
              <a:buChar char="•"/>
            </a:pPr>
            <a:r>
              <a:rPr lang="en-NZ" sz="1200">
                <a:solidFill>
                  <a:schemeClr val="tx1"/>
                </a:solidFill>
              </a:rPr>
              <a:t>Blackmail.</a:t>
            </a:r>
          </a:p>
          <a:p>
            <a:pPr marL="171450" indent="-171450" defTabSz="1280118">
              <a:buFont typeface="Arial" panose="020B0604020202020204" pitchFamily="34" charset="0"/>
              <a:buChar char="•"/>
            </a:pPr>
            <a:r>
              <a:rPr lang="en-NZ" sz="1200">
                <a:solidFill>
                  <a:schemeClr val="tx1"/>
                </a:solidFill>
              </a:rPr>
              <a:t>Harassment.</a:t>
            </a:r>
          </a:p>
          <a:p>
            <a:pPr marL="171450" indent="-171450" defTabSz="1280118">
              <a:buFont typeface="Arial" panose="020B0604020202020204" pitchFamily="34" charset="0"/>
              <a:buChar char="•"/>
            </a:pPr>
            <a:r>
              <a:rPr lang="en-NZ" sz="1200">
                <a:solidFill>
                  <a:schemeClr val="tx1"/>
                </a:solidFill>
              </a:rPr>
              <a:t>Intimidation and threats.</a:t>
            </a:r>
          </a:p>
          <a:p>
            <a:pPr marL="171450" indent="-171450" defTabSz="1280118">
              <a:buFont typeface="Arial" panose="020B0604020202020204" pitchFamily="34" charset="0"/>
              <a:buChar char="•"/>
            </a:pPr>
            <a:r>
              <a:rPr lang="en-NZ" sz="1200">
                <a:solidFill>
                  <a:schemeClr val="tx1"/>
                </a:solidFill>
              </a:rPr>
              <a:t>Bribery.</a:t>
            </a:r>
          </a:p>
        </p:txBody>
      </p:sp>
      <p:pic>
        <p:nvPicPr>
          <p:cNvPr id="7" name="Picture 6" descr="A blue and black logo&#10;&#10;AI-generated content may be incorrect.">
            <a:extLst>
              <a:ext uri="{FF2B5EF4-FFF2-40B4-BE49-F238E27FC236}">
                <a16:creationId xmlns:a16="http://schemas.microsoft.com/office/drawing/2014/main" id="{4D9341CC-D2A4-DD4B-C694-9E9401E7851A}"/>
              </a:ext>
            </a:extLst>
          </p:cNvPr>
          <p:cNvPicPr>
            <a:picLocks noChangeAspect="1"/>
          </p:cNvPicPr>
          <p:nvPr/>
        </p:nvPicPr>
        <p:blipFill>
          <a:blip r:embed="rId4"/>
          <a:stretch>
            <a:fillRect/>
          </a:stretch>
        </p:blipFill>
        <p:spPr>
          <a:xfrm>
            <a:off x="125798" y="8965737"/>
            <a:ext cx="617556" cy="581541"/>
          </a:xfrm>
          <a:prstGeom prst="rect">
            <a:avLst/>
          </a:prstGeom>
        </p:spPr>
      </p:pic>
      <p:sp>
        <p:nvSpPr>
          <p:cNvPr id="6" name="Rectangle: Diagonal Corners Rounded 5">
            <a:extLst>
              <a:ext uri="{FF2B5EF4-FFF2-40B4-BE49-F238E27FC236}">
                <a16:creationId xmlns:a16="http://schemas.microsoft.com/office/drawing/2014/main" id="{FCF324D9-370B-D351-5049-5465524D5C12}"/>
              </a:ext>
            </a:extLst>
          </p:cNvPr>
          <p:cNvSpPr/>
          <p:nvPr/>
        </p:nvSpPr>
        <p:spPr>
          <a:xfrm>
            <a:off x="557586" y="6752633"/>
            <a:ext cx="4161466" cy="2027952"/>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200" b="1">
                <a:solidFill>
                  <a:srgbClr val="007472"/>
                </a:solidFill>
              </a:rPr>
              <a:t>In a Police non-emergency call 105</a:t>
            </a:r>
            <a:endParaRPr lang="en-NZ" sz="1200">
              <a:solidFill>
                <a:srgbClr val="007472"/>
              </a:solidFill>
            </a:endParaRPr>
          </a:p>
          <a:p>
            <a:pPr>
              <a:spcAft>
                <a:spcPts val="1200"/>
              </a:spcAft>
            </a:pPr>
            <a:r>
              <a:rPr lang="en-NZ" sz="1200">
                <a:solidFill>
                  <a:schemeClr val="tx1"/>
                </a:solidFill>
              </a:rPr>
              <a:t>If the information is not time-critical, people can report to their local Police by:</a:t>
            </a:r>
          </a:p>
          <a:p>
            <a:pPr marL="171450" indent="-171450">
              <a:buFont typeface="Arial" panose="020B0604020202020204" pitchFamily="34" charset="0"/>
              <a:buChar char="•"/>
            </a:pPr>
            <a:r>
              <a:rPr lang="en-NZ" sz="1200">
                <a:solidFill>
                  <a:schemeClr val="tx1"/>
                </a:solidFill>
              </a:rPr>
              <a:t>Completing an online report at </a:t>
            </a:r>
            <a:r>
              <a:rPr lang="en-NZ" sz="1200">
                <a:hlinkClick r:id="rId5"/>
              </a:rPr>
              <a:t>105 Police Non-Emergency Online Reporting</a:t>
            </a:r>
            <a:r>
              <a:rPr lang="en-NZ" sz="1200">
                <a:solidFill>
                  <a:schemeClr val="tx1"/>
                </a:solidFill>
              </a:rPr>
              <a:t>.</a:t>
            </a:r>
          </a:p>
          <a:p>
            <a:pPr marL="171450" indent="-171450">
              <a:buFont typeface="Arial" panose="020B0604020202020204" pitchFamily="34" charset="0"/>
              <a:buChar char="•"/>
            </a:pPr>
            <a:r>
              <a:rPr lang="en-NZ" sz="1200">
                <a:solidFill>
                  <a:schemeClr val="tx1"/>
                </a:solidFill>
              </a:rPr>
              <a:t>Phoning the non-emergency number 105.</a:t>
            </a:r>
          </a:p>
          <a:p>
            <a:pPr marL="171450" indent="-171450">
              <a:buFont typeface="Arial" panose="020B0604020202020204" pitchFamily="34" charset="0"/>
              <a:buChar char="•"/>
            </a:pPr>
            <a:r>
              <a:rPr lang="en-NZ" sz="1200">
                <a:solidFill>
                  <a:schemeClr val="tx1"/>
                </a:solidFill>
              </a:rPr>
              <a:t>Visiting their nearest Police station.</a:t>
            </a:r>
          </a:p>
          <a:p>
            <a:pPr marL="171450" indent="-171450">
              <a:buFont typeface="Arial" panose="020B0604020202020204" pitchFamily="34" charset="0"/>
              <a:buChar char="•"/>
            </a:pPr>
            <a:r>
              <a:rPr lang="en-NZ" sz="1200">
                <a:solidFill>
                  <a:schemeClr val="tx1"/>
                </a:solidFill>
              </a:rPr>
              <a:t>Calling Crime Stoppers on 0800 555 111.</a:t>
            </a:r>
          </a:p>
        </p:txBody>
      </p:sp>
      <p:sp>
        <p:nvSpPr>
          <p:cNvPr id="10" name="TextBox 9">
            <a:extLst>
              <a:ext uri="{FF2B5EF4-FFF2-40B4-BE49-F238E27FC236}">
                <a16:creationId xmlns:a16="http://schemas.microsoft.com/office/drawing/2014/main" id="{0570CBEE-C1F6-87E4-3D18-C92C17C2C3D5}"/>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15</a:t>
            </a:r>
            <a:endParaRPr lang="en-NZ" sz="1600">
              <a:solidFill>
                <a:srgbClr val="007472"/>
              </a:solidFill>
            </a:endParaRPr>
          </a:p>
        </p:txBody>
      </p:sp>
    </p:spTree>
    <p:extLst>
      <p:ext uri="{BB962C8B-B14F-4D97-AF65-F5344CB8AC3E}">
        <p14:creationId xmlns:p14="http://schemas.microsoft.com/office/powerpoint/2010/main" val="2122045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1B451-4DB7-CBD5-4B5C-B9160EFD7CA3}"/>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463DFD13-324D-2D98-832D-2009BEEBA89D}"/>
              </a:ext>
            </a:extLst>
          </p:cNvPr>
          <p:cNvSpPr/>
          <p:nvPr/>
        </p:nvSpPr>
        <p:spPr>
          <a:xfrm>
            <a:off x="0" y="0"/>
            <a:ext cx="12801600" cy="9601200"/>
          </a:xfrm>
          <a:prstGeom prst="rect">
            <a:avLst/>
          </a:prstGeom>
          <a:solidFill>
            <a:srgbClr val="DBF1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C2A8FEE8-5AAF-3B6E-3576-D4640998F7A6}"/>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13" name="Rectangle 12">
            <a:extLst>
              <a:ext uri="{FF2B5EF4-FFF2-40B4-BE49-F238E27FC236}">
                <a16:creationId xmlns:a16="http://schemas.microsoft.com/office/drawing/2014/main" id="{11A8553E-D54B-03BC-87A6-E28B36F6A42F}"/>
              </a:ext>
            </a:extLst>
          </p:cNvPr>
          <p:cNvSpPr/>
          <p:nvPr/>
        </p:nvSpPr>
        <p:spPr>
          <a:xfrm>
            <a:off x="0" y="0"/>
            <a:ext cx="12801600" cy="1435100"/>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EBF252CD-6DFA-DB18-4738-5E27ECD11872}"/>
              </a:ext>
            </a:extLst>
          </p:cNvPr>
          <p:cNvSpPr txBox="1"/>
          <p:nvPr/>
        </p:nvSpPr>
        <p:spPr>
          <a:xfrm>
            <a:off x="358350" y="409293"/>
            <a:ext cx="10365628" cy="523220"/>
          </a:xfrm>
          <a:prstGeom prst="rect">
            <a:avLst/>
          </a:prstGeom>
          <a:noFill/>
        </p:spPr>
        <p:txBody>
          <a:bodyPr wrap="square" rtlCol="0">
            <a:spAutoFit/>
          </a:bodyPr>
          <a:lstStyle/>
          <a:p>
            <a:r>
              <a:rPr lang="en-NZ" sz="2800" b="1">
                <a:solidFill>
                  <a:schemeClr val="bg1"/>
                </a:solidFill>
                <a:latin typeface="Acumin Pro" panose="020B0504020202020204" pitchFamily="34" charset="0"/>
              </a:rPr>
              <a:t>Learn more</a:t>
            </a:r>
          </a:p>
        </p:txBody>
      </p:sp>
      <p:sp>
        <p:nvSpPr>
          <p:cNvPr id="4" name="Rectangle: Diagonal Corners Rounded 3">
            <a:extLst>
              <a:ext uri="{FF2B5EF4-FFF2-40B4-BE49-F238E27FC236}">
                <a16:creationId xmlns:a16="http://schemas.microsoft.com/office/drawing/2014/main" id="{7D4AB389-335E-01A2-E616-0A452B675434}"/>
              </a:ext>
            </a:extLst>
          </p:cNvPr>
          <p:cNvSpPr/>
          <p:nvPr/>
        </p:nvSpPr>
        <p:spPr>
          <a:xfrm>
            <a:off x="630578" y="2959503"/>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5" name="Rectangle: Diagonal Corners Rounded 4">
            <a:extLst>
              <a:ext uri="{FF2B5EF4-FFF2-40B4-BE49-F238E27FC236}">
                <a16:creationId xmlns:a16="http://schemas.microsoft.com/office/drawing/2014/main" id="{B5AF0148-15CF-5DF5-B88D-B4F6792E3E92}"/>
              </a:ext>
            </a:extLst>
          </p:cNvPr>
          <p:cNvSpPr/>
          <p:nvPr/>
        </p:nvSpPr>
        <p:spPr>
          <a:xfrm>
            <a:off x="442185" y="2847297"/>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Ministry for Ethnic Communities</a:t>
            </a:r>
          </a:p>
          <a:p>
            <a:pPr>
              <a:spcAft>
                <a:spcPts val="1200"/>
              </a:spcAft>
            </a:pPr>
            <a:r>
              <a:rPr lang="en-NZ" sz="1200">
                <a:solidFill>
                  <a:schemeClr val="tx1"/>
                </a:solidFill>
              </a:rPr>
              <a:t>There are more than 200 ethnic groups in New Zealand but only some are likely to experience foreign interference. </a:t>
            </a:r>
          </a:p>
          <a:p>
            <a:pPr>
              <a:spcAft>
                <a:spcPts val="1200"/>
              </a:spcAft>
            </a:pPr>
            <a:r>
              <a:rPr lang="en-NZ" sz="1200">
                <a:solidFill>
                  <a:schemeClr val="tx1"/>
                </a:solidFill>
              </a:rPr>
              <a:t>Ethnic communities can receive unwanted and unnecessary attention from foreign states and their supporters. </a:t>
            </a:r>
          </a:p>
          <a:p>
            <a:pPr>
              <a:spcAft>
                <a:spcPts val="1200"/>
              </a:spcAft>
            </a:pPr>
            <a:r>
              <a:rPr lang="en-US" sz="1200" b="1">
                <a:solidFill>
                  <a:schemeClr val="tx1"/>
                </a:solidFill>
              </a:rPr>
              <a:t>Resources for communities about foreign interference are available on the </a:t>
            </a:r>
            <a:r>
              <a:rPr lang="en-US" sz="1200" b="1">
                <a:solidFill>
                  <a:schemeClr val="tx1"/>
                </a:solidFill>
                <a:hlinkClick r:id="rId2"/>
              </a:rPr>
              <a:t>Ministry for Ethnic Communities website</a:t>
            </a:r>
            <a:r>
              <a:rPr lang="en-US" sz="1200" b="1">
                <a:solidFill>
                  <a:schemeClr val="tx1"/>
                </a:solidFill>
              </a:rPr>
              <a:t> in 30 languages.</a:t>
            </a:r>
          </a:p>
        </p:txBody>
      </p:sp>
      <p:sp>
        <p:nvSpPr>
          <p:cNvPr id="6" name="Rectangle: Diagonal Corners Rounded 5">
            <a:extLst>
              <a:ext uri="{FF2B5EF4-FFF2-40B4-BE49-F238E27FC236}">
                <a16:creationId xmlns:a16="http://schemas.microsoft.com/office/drawing/2014/main" id="{F705ABEE-CF74-B3B4-871D-C68FE0BA0783}"/>
              </a:ext>
            </a:extLst>
          </p:cNvPr>
          <p:cNvSpPr/>
          <p:nvPr/>
        </p:nvSpPr>
        <p:spPr>
          <a:xfrm>
            <a:off x="4664304" y="2890829"/>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7" name="Rectangle: Diagonal Corners Rounded 6">
            <a:extLst>
              <a:ext uri="{FF2B5EF4-FFF2-40B4-BE49-F238E27FC236}">
                <a16:creationId xmlns:a16="http://schemas.microsoft.com/office/drawing/2014/main" id="{4E9F393D-3DC3-08CF-C272-1F54CA14E428}"/>
              </a:ext>
            </a:extLst>
          </p:cNvPr>
          <p:cNvSpPr/>
          <p:nvPr/>
        </p:nvSpPr>
        <p:spPr>
          <a:xfrm>
            <a:off x="4475911" y="2778623"/>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New Zealand Security Intelligence Service (NZSIS)</a:t>
            </a:r>
          </a:p>
          <a:p>
            <a:pPr>
              <a:spcAft>
                <a:spcPts val="1200"/>
              </a:spcAft>
            </a:pPr>
            <a:r>
              <a:rPr lang="en-NZ" sz="1200">
                <a:solidFill>
                  <a:schemeClr val="tx1"/>
                </a:solidFill>
              </a:rPr>
              <a:t>Each year NZSIS publishes its independent assessment of the threats of foreign interference, espionage, violent extremism and terrorism facing New Zealand.</a:t>
            </a:r>
          </a:p>
          <a:p>
            <a:pPr>
              <a:spcAft>
                <a:spcPts val="1200"/>
              </a:spcAft>
            </a:pPr>
            <a:r>
              <a:rPr lang="en-NZ" sz="1200">
                <a:solidFill>
                  <a:schemeClr val="tx1"/>
                </a:solidFill>
              </a:rPr>
              <a:t>There is also advice on how to respond if you notice concerning behaviours or activities.</a:t>
            </a:r>
          </a:p>
          <a:p>
            <a:pPr>
              <a:spcAft>
                <a:spcPts val="1200"/>
              </a:spcAft>
            </a:pPr>
            <a:r>
              <a:rPr lang="en-NZ" sz="1200" b="1">
                <a:solidFill>
                  <a:schemeClr val="tx1"/>
                </a:solidFill>
              </a:rPr>
              <a:t>Learn more: </a:t>
            </a:r>
            <a:r>
              <a:rPr lang="en-NZ" sz="1200" b="1">
                <a:hlinkClick r:id="rId3"/>
              </a:rPr>
              <a:t>New Zealand’s Security Threat Environment</a:t>
            </a:r>
            <a:endParaRPr lang="en-NZ" sz="1200">
              <a:solidFill>
                <a:schemeClr val="tx1"/>
              </a:solidFill>
            </a:endParaRPr>
          </a:p>
        </p:txBody>
      </p:sp>
      <p:sp>
        <p:nvSpPr>
          <p:cNvPr id="8" name="Rectangle: Diagonal Corners Rounded 7">
            <a:extLst>
              <a:ext uri="{FF2B5EF4-FFF2-40B4-BE49-F238E27FC236}">
                <a16:creationId xmlns:a16="http://schemas.microsoft.com/office/drawing/2014/main" id="{14C8CC2D-809A-95A4-9110-31097E1F849F}"/>
              </a:ext>
            </a:extLst>
          </p:cNvPr>
          <p:cNvSpPr/>
          <p:nvPr/>
        </p:nvSpPr>
        <p:spPr>
          <a:xfrm>
            <a:off x="8696089" y="2811399"/>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9" name="Rectangle: Diagonal Corners Rounded 8">
            <a:extLst>
              <a:ext uri="{FF2B5EF4-FFF2-40B4-BE49-F238E27FC236}">
                <a16:creationId xmlns:a16="http://schemas.microsoft.com/office/drawing/2014/main" id="{5E644C7E-0FD1-D9C6-7B8B-7099214FB8C0}"/>
              </a:ext>
            </a:extLst>
          </p:cNvPr>
          <p:cNvSpPr/>
          <p:nvPr/>
        </p:nvSpPr>
        <p:spPr>
          <a:xfrm>
            <a:off x="8507696" y="2699193"/>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Protective Security Requirements (PSR)</a:t>
            </a:r>
          </a:p>
          <a:p>
            <a:pPr>
              <a:spcAft>
                <a:spcPts val="1200"/>
              </a:spcAft>
            </a:pPr>
            <a:r>
              <a:rPr lang="en-NZ" sz="1200">
                <a:solidFill>
                  <a:schemeClr val="tx1"/>
                </a:solidFill>
              </a:rPr>
              <a:t>PSR have resources and case studies that outline the potential risks for different groups and advise how to protect individuals, organisations, and assets.</a:t>
            </a:r>
          </a:p>
          <a:p>
            <a:pPr>
              <a:spcAft>
                <a:spcPts val="1200"/>
              </a:spcAft>
            </a:pPr>
            <a:r>
              <a:rPr lang="en-NZ" sz="1200" b="1">
                <a:solidFill>
                  <a:schemeClr val="tx1"/>
                </a:solidFill>
              </a:rPr>
              <a:t>Learn more:  </a:t>
            </a:r>
            <a:r>
              <a:rPr lang="en-NZ" sz="1200" b="1">
                <a:hlinkClick r:id="rId4"/>
              </a:rPr>
              <a:t>Resources | Protective Security Requirements</a:t>
            </a:r>
            <a:endParaRPr lang="en-NZ" sz="1200" b="1"/>
          </a:p>
          <a:p>
            <a:pPr>
              <a:spcAft>
                <a:spcPts val="1200"/>
              </a:spcAft>
            </a:pPr>
            <a:endParaRPr lang="en-NZ" sz="1200" b="1"/>
          </a:p>
          <a:p>
            <a:pPr>
              <a:spcAft>
                <a:spcPts val="1200"/>
              </a:spcAft>
            </a:pPr>
            <a:endParaRPr lang="en-NZ" sz="1200" b="1"/>
          </a:p>
          <a:p>
            <a:pPr>
              <a:spcAft>
                <a:spcPts val="1200"/>
              </a:spcAft>
            </a:pPr>
            <a:endParaRPr lang="en-NZ" sz="1200" b="1"/>
          </a:p>
        </p:txBody>
      </p:sp>
      <p:sp>
        <p:nvSpPr>
          <p:cNvPr id="14" name="TextBox 13">
            <a:extLst>
              <a:ext uri="{FF2B5EF4-FFF2-40B4-BE49-F238E27FC236}">
                <a16:creationId xmlns:a16="http://schemas.microsoft.com/office/drawing/2014/main" id="{F019F9C9-EC46-B759-D4E0-0680CB044FEE}"/>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16</a:t>
            </a:r>
            <a:endParaRPr lang="en-NZ" sz="1600">
              <a:solidFill>
                <a:srgbClr val="007472"/>
              </a:solidFill>
            </a:endParaRPr>
          </a:p>
        </p:txBody>
      </p:sp>
      <p:pic>
        <p:nvPicPr>
          <p:cNvPr id="3" name="Picture 2" descr="A blue and black logo&#10;&#10;AI-generated content may be incorrect.">
            <a:extLst>
              <a:ext uri="{FF2B5EF4-FFF2-40B4-BE49-F238E27FC236}">
                <a16:creationId xmlns:a16="http://schemas.microsoft.com/office/drawing/2014/main" id="{B6872153-435D-8B2B-12B4-62B90B2B1494}"/>
              </a:ext>
            </a:extLst>
          </p:cNvPr>
          <p:cNvPicPr>
            <a:picLocks noChangeAspect="1"/>
          </p:cNvPicPr>
          <p:nvPr/>
        </p:nvPicPr>
        <p:blipFill>
          <a:blip r:embed="rId5"/>
          <a:stretch>
            <a:fillRect/>
          </a:stretch>
        </p:blipFill>
        <p:spPr>
          <a:xfrm>
            <a:off x="206008" y="8965737"/>
            <a:ext cx="617556" cy="581541"/>
          </a:xfrm>
          <a:prstGeom prst="rect">
            <a:avLst/>
          </a:prstGeom>
        </p:spPr>
      </p:pic>
    </p:spTree>
    <p:extLst>
      <p:ext uri="{BB962C8B-B14F-4D97-AF65-F5344CB8AC3E}">
        <p14:creationId xmlns:p14="http://schemas.microsoft.com/office/powerpoint/2010/main" val="1492730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Diagonal Corners Rounded 8">
            <a:extLst>
              <a:ext uri="{FF2B5EF4-FFF2-40B4-BE49-F238E27FC236}">
                <a16:creationId xmlns:a16="http://schemas.microsoft.com/office/drawing/2014/main" id="{C505D685-3493-35E5-AC47-39D3A9B7F7B4}"/>
              </a:ext>
            </a:extLst>
          </p:cNvPr>
          <p:cNvSpPr/>
          <p:nvPr/>
        </p:nvSpPr>
        <p:spPr>
          <a:xfrm>
            <a:off x="652439" y="581312"/>
            <a:ext cx="1824061" cy="649798"/>
          </a:xfrm>
          <a:prstGeom prst="round2DiagRect">
            <a:avLst/>
          </a:prstGeom>
          <a:solidFill>
            <a:srgbClr val="007472"/>
          </a:solidFill>
          <a:ln w="19050">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bg1"/>
                </a:solidFill>
                <a:ea typeface="ADLaM Display" panose="02010000000000000000" pitchFamily="2" charset="0"/>
                <a:cs typeface="ADLaM Display" panose="02010000000000000000" pitchFamily="2" charset="0"/>
              </a:rPr>
              <a:t>CONTENTS</a:t>
            </a:r>
            <a:endParaRPr lang="en-NZ" sz="2800">
              <a:solidFill>
                <a:schemeClr val="bg1"/>
              </a:solidFill>
              <a:ea typeface="ADLaM Display" panose="02010000000000000000" pitchFamily="2" charset="0"/>
              <a:cs typeface="ADLaM Display" panose="02010000000000000000" pitchFamily="2" charset="0"/>
            </a:endParaRPr>
          </a:p>
        </p:txBody>
      </p:sp>
      <p:graphicFrame>
        <p:nvGraphicFramePr>
          <p:cNvPr id="13" name="Table 12">
            <a:extLst>
              <a:ext uri="{FF2B5EF4-FFF2-40B4-BE49-F238E27FC236}">
                <a16:creationId xmlns:a16="http://schemas.microsoft.com/office/drawing/2014/main" id="{88BF32F7-6ACE-E219-70FC-2F1F5B27120F}"/>
              </a:ext>
            </a:extLst>
          </p:cNvPr>
          <p:cNvGraphicFramePr>
            <a:graphicFrameLocks noGrp="1"/>
          </p:cNvGraphicFramePr>
          <p:nvPr>
            <p:extLst>
              <p:ext uri="{D42A27DB-BD31-4B8C-83A1-F6EECF244321}">
                <p14:modId xmlns:p14="http://schemas.microsoft.com/office/powerpoint/2010/main" val="2606025712"/>
              </p:ext>
            </p:extLst>
          </p:nvPr>
        </p:nvGraphicFramePr>
        <p:xfrm>
          <a:off x="3517072" y="1689844"/>
          <a:ext cx="8284502" cy="6893763"/>
        </p:xfrm>
        <a:graphic>
          <a:graphicData uri="http://schemas.openxmlformats.org/drawingml/2006/table">
            <a:tbl>
              <a:tblPr>
                <a:tableStyleId>{2D5ABB26-0587-4C30-8999-92F81FD0307C}</a:tableStyleId>
              </a:tblPr>
              <a:tblGrid>
                <a:gridCol w="5145014">
                  <a:extLst>
                    <a:ext uri="{9D8B030D-6E8A-4147-A177-3AD203B41FA5}">
                      <a16:colId xmlns:a16="http://schemas.microsoft.com/office/drawing/2014/main" val="123157611"/>
                    </a:ext>
                  </a:extLst>
                </a:gridCol>
                <a:gridCol w="3139488">
                  <a:extLst>
                    <a:ext uri="{9D8B030D-6E8A-4147-A177-3AD203B41FA5}">
                      <a16:colId xmlns:a16="http://schemas.microsoft.com/office/drawing/2014/main" val="1660066202"/>
                    </a:ext>
                  </a:extLst>
                </a:gridCol>
              </a:tblGrid>
              <a:tr h="291661">
                <a:tc>
                  <a:txBody>
                    <a:bodyPr/>
                    <a:lstStyle/>
                    <a:p>
                      <a:pPr>
                        <a:buNone/>
                      </a:pPr>
                      <a:r>
                        <a:rPr lang="en-NZ" sz="1500" b="1">
                          <a:hlinkClick r:id="rId2" action="ppaction://hlinksldjump"/>
                        </a:rPr>
                        <a:t>About this toolkit</a:t>
                      </a:r>
                      <a:br>
                        <a:rPr lang="en-NZ" sz="1500"/>
                      </a:b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1</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01332851"/>
                  </a:ext>
                </a:extLst>
              </a:tr>
              <a:tr h="527234">
                <a:tc>
                  <a:txBody>
                    <a:bodyPr/>
                    <a:lstStyle/>
                    <a:p>
                      <a:pPr>
                        <a:buNone/>
                      </a:pPr>
                      <a:r>
                        <a:rPr lang="en-NZ" sz="1500" b="1">
                          <a:hlinkClick r:id="rId3" action="ppaction://hlinksldjump"/>
                        </a:rPr>
                        <a:t>Keeping your community organisation safe </a:t>
                      </a:r>
                      <a:br>
                        <a:rPr lang="en-NZ" sz="1500" b="1">
                          <a:hlinkClick r:id="rId3" action="ppaction://hlinksldjump"/>
                        </a:rPr>
                      </a:br>
                      <a:r>
                        <a:rPr lang="en-NZ" sz="1500" b="1">
                          <a:hlinkClick r:id="rId3" action="ppaction://hlinksldjump"/>
                        </a:rPr>
                        <a:t>from foreign interference</a:t>
                      </a:r>
                      <a:br>
                        <a:rPr lang="en-NZ" sz="1500"/>
                      </a:b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2</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324908852"/>
                  </a:ext>
                </a:extLst>
              </a:tr>
              <a:tr h="527234">
                <a:tc>
                  <a:txBody>
                    <a:bodyPr/>
                    <a:lstStyle/>
                    <a:p>
                      <a:pPr>
                        <a:buNone/>
                      </a:pPr>
                      <a:r>
                        <a:rPr lang="en-NZ" sz="1500" b="1">
                          <a:hlinkClick r:id="rId4" action="ppaction://hlinksldjump"/>
                        </a:rPr>
                        <a:t>Key actions for guiding your organisation</a:t>
                      </a:r>
                      <a:br>
                        <a:rPr lang="en-NZ" sz="1500"/>
                      </a:br>
                      <a:r>
                        <a:rPr lang="en-NZ" sz="1500"/>
                        <a:t>Checklist for leaders</a:t>
                      </a:r>
                      <a:br>
                        <a:rPr lang="en-NZ" sz="1500"/>
                      </a:b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4</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747142863"/>
                  </a:ext>
                </a:extLst>
              </a:tr>
              <a:tr h="527234">
                <a:tc>
                  <a:txBody>
                    <a:bodyPr/>
                    <a:lstStyle/>
                    <a:p>
                      <a:pPr>
                        <a:buNone/>
                      </a:pPr>
                      <a:r>
                        <a:rPr lang="en-NZ" sz="1500" b="1">
                          <a:hlinkClick r:id="rId5" action="ppaction://hlinksldjump"/>
                        </a:rPr>
                        <a:t>Building a speaking up culture</a:t>
                      </a:r>
                      <a:br>
                        <a:rPr lang="en-NZ" sz="1500"/>
                      </a:br>
                      <a:r>
                        <a:rPr lang="en-NZ" sz="1500"/>
                        <a:t>Checklist for leaders</a:t>
                      </a: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5</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16848348"/>
                  </a:ext>
                </a:extLst>
              </a:tr>
              <a:tr h="762807">
                <a:tc>
                  <a:txBody>
                    <a:bodyPr/>
                    <a:lstStyle/>
                    <a:p>
                      <a:pPr>
                        <a:buNone/>
                      </a:pPr>
                      <a:r>
                        <a:rPr lang="en-NZ" sz="1500" b="1">
                          <a:hlinkClick r:id="rId6" action="ppaction://hlinksldjump"/>
                        </a:rPr>
                        <a:t>Policy Health Check</a:t>
                      </a:r>
                      <a:br>
                        <a:rPr lang="en-NZ" sz="1500"/>
                      </a:br>
                      <a:r>
                        <a:rPr lang="en-NZ" sz="1500"/>
                        <a:t>Checklist for leaders to identify gaps in your organisation’s policies</a:t>
                      </a: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6</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753899290"/>
                  </a:ext>
                </a:extLst>
              </a:tr>
              <a:tr h="762807">
                <a:tc>
                  <a:txBody>
                    <a:bodyPr/>
                    <a:lstStyle/>
                    <a:p>
                      <a:pPr>
                        <a:buNone/>
                      </a:pPr>
                      <a:r>
                        <a:rPr lang="en-NZ" sz="1500" b="1">
                          <a:hlinkClick r:id="rId7" action="ppaction://hlinksldjump"/>
                        </a:rPr>
                        <a:t>Key practices for staying vigilant</a:t>
                      </a:r>
                      <a:br>
                        <a:rPr lang="en-NZ" sz="1500"/>
                      </a:br>
                      <a:r>
                        <a:rPr lang="en-NZ" sz="1500"/>
                        <a:t>Checklist for everyone in your organisation</a:t>
                      </a: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7</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331924977"/>
                  </a:ext>
                </a:extLst>
              </a:tr>
              <a:tr h="762807">
                <a:tc>
                  <a:txBody>
                    <a:bodyPr/>
                    <a:lstStyle/>
                    <a:p>
                      <a:pPr>
                        <a:buNone/>
                      </a:pPr>
                      <a:r>
                        <a:rPr lang="en-NZ" sz="1500" b="1">
                          <a:hlinkClick r:id="rId8" action="ppaction://hlinksldjump"/>
                        </a:rPr>
                        <a:t>Key practices for managing gifts, funding and donations </a:t>
                      </a:r>
                      <a:r>
                        <a:rPr lang="en-NZ" sz="1500"/>
                        <a:t>Checklist for everyone in your organisation</a:t>
                      </a: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9</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417033176"/>
                  </a:ext>
                </a:extLst>
              </a:tr>
              <a:tr h="291661">
                <a:tc>
                  <a:txBody>
                    <a:bodyPr/>
                    <a:lstStyle/>
                    <a:p>
                      <a:pPr>
                        <a:buNone/>
                      </a:pPr>
                      <a:r>
                        <a:rPr lang="en-NZ" sz="1500" b="1">
                          <a:hlinkClick r:id="rId9" action="ppaction://hlinksldjump"/>
                        </a:rPr>
                        <a:t>Due diligence tool</a:t>
                      </a: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10</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782952595"/>
                  </a:ext>
                </a:extLst>
              </a:tr>
              <a:tr h="762807">
                <a:tc>
                  <a:txBody>
                    <a:bodyPr/>
                    <a:lstStyle/>
                    <a:p>
                      <a:pPr>
                        <a:buNone/>
                      </a:pPr>
                      <a:r>
                        <a:rPr lang="en-NZ" sz="1500" b="1">
                          <a:hlinkClick r:id="rId10" action="ppaction://hlinksldjump"/>
                        </a:rPr>
                        <a:t>Key practices for strengthening IT and device security </a:t>
                      </a:r>
                      <a:r>
                        <a:rPr lang="en-NZ" sz="1500"/>
                        <a:t>Checklist for everyone in your organisation</a:t>
                      </a: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13</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458112850"/>
                  </a:ext>
                </a:extLst>
              </a:tr>
              <a:tr h="291661">
                <a:tc>
                  <a:txBody>
                    <a:bodyPr/>
                    <a:lstStyle/>
                    <a:p>
                      <a:pPr>
                        <a:buNone/>
                      </a:pPr>
                      <a:r>
                        <a:rPr lang="en-NZ" sz="1500" b="1">
                          <a:hlinkClick r:id="rId11" action="ppaction://hlinksldjump"/>
                        </a:rPr>
                        <a:t>How to report to authorities</a:t>
                      </a:r>
                      <a:br>
                        <a:rPr lang="en-NZ" sz="1500"/>
                      </a:b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15</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887193352"/>
                  </a:ext>
                </a:extLst>
              </a:tr>
              <a:tr h="291661">
                <a:tc>
                  <a:txBody>
                    <a:bodyPr/>
                    <a:lstStyle/>
                    <a:p>
                      <a:pPr>
                        <a:buNone/>
                      </a:pPr>
                      <a:r>
                        <a:rPr lang="en-NZ" sz="1500" b="1">
                          <a:hlinkClick r:id="rId12" action="ppaction://hlinksldjump"/>
                        </a:rPr>
                        <a:t>Learn more</a:t>
                      </a:r>
                      <a:br>
                        <a:rPr lang="en-NZ" sz="1500"/>
                      </a:br>
                      <a:endParaRPr lang="en-NZ" sz="1500"/>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tc>
                  <a:txBody>
                    <a:bodyPr/>
                    <a:lstStyle/>
                    <a:p>
                      <a:pPr>
                        <a:buNone/>
                      </a:pPr>
                      <a:r>
                        <a:rPr lang="en-GB" sz="1500" b="1">
                          <a:solidFill>
                            <a:srgbClr val="007472"/>
                          </a:solidFill>
                        </a:rPr>
                        <a:t>16</a:t>
                      </a:r>
                      <a:endParaRPr lang="en-NZ" sz="1500" b="1">
                        <a:solidFill>
                          <a:srgbClr val="007472"/>
                        </a:solidFill>
                      </a:endParaRPr>
                    </a:p>
                  </a:txBody>
                  <a:tcPr marL="56089" marR="56089" marT="28044" marB="28044"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10673063"/>
                  </a:ext>
                </a:extLst>
              </a:tr>
            </a:tbl>
          </a:graphicData>
        </a:graphic>
      </p:graphicFrame>
      <p:sp>
        <p:nvSpPr>
          <p:cNvPr id="19" name="Freeform 2">
            <a:extLst>
              <a:ext uri="{FF2B5EF4-FFF2-40B4-BE49-F238E27FC236}">
                <a16:creationId xmlns:a16="http://schemas.microsoft.com/office/drawing/2014/main" id="{5457A62B-B966-8923-B79B-FD93DF53BDDD}"/>
              </a:ext>
            </a:extLst>
          </p:cNvPr>
          <p:cNvSpPr/>
          <p:nvPr/>
        </p:nvSpPr>
        <p:spPr>
          <a:xfrm rot="5400000" flipH="1">
            <a:off x="-7947393" y="-1083925"/>
            <a:ext cx="14322663" cy="11769052"/>
          </a:xfrm>
          <a:custGeom>
            <a:avLst/>
            <a:gdLst/>
            <a:ahLst/>
            <a:cxnLst/>
            <a:rect l="l" t="t" r="r" b="b"/>
            <a:pathLst>
              <a:path w="26130701" h="24562859">
                <a:moveTo>
                  <a:pt x="0" y="0"/>
                </a:moveTo>
                <a:lnTo>
                  <a:pt x="26130700" y="0"/>
                </a:lnTo>
                <a:lnTo>
                  <a:pt x="26130700" y="24562858"/>
                </a:lnTo>
                <a:lnTo>
                  <a:pt x="0" y="24562858"/>
                </a:lnTo>
                <a:lnTo>
                  <a:pt x="0" y="0"/>
                </a:lnTo>
                <a:close/>
              </a:path>
            </a:pathLst>
          </a:custGeom>
          <a:blipFill>
            <a:blip>
              <a:alphaModFix amt="7999"/>
              <a:extLst>
                <a:ext uri="{96DAC541-7B7A-43D3-8B79-37D633B846F1}">
                  <asvg:svgBlip xmlns:asvg="http://schemas.microsoft.com/office/drawing/2016/SVG/main" r:embed="rId13"/>
                </a:ext>
              </a:extLst>
            </a:blip>
            <a:stretch>
              <a:fillRect/>
            </a:stretch>
          </a:blipFill>
        </p:spPr>
        <p:txBody>
          <a:bodyPr/>
          <a:lstStyle/>
          <a:p>
            <a:endParaRPr lang="en-NZ"/>
          </a:p>
        </p:txBody>
      </p:sp>
      <p:pic>
        <p:nvPicPr>
          <p:cNvPr id="2" name="Picture 1" descr="A blue and black logo&#10;&#10;AI-generated content may be incorrect.">
            <a:extLst>
              <a:ext uri="{FF2B5EF4-FFF2-40B4-BE49-F238E27FC236}">
                <a16:creationId xmlns:a16="http://schemas.microsoft.com/office/drawing/2014/main" id="{7EB33371-99F5-9642-930E-F05C0635A5C2}"/>
              </a:ext>
            </a:extLst>
          </p:cNvPr>
          <p:cNvPicPr>
            <a:picLocks noChangeAspect="1"/>
          </p:cNvPicPr>
          <p:nvPr/>
        </p:nvPicPr>
        <p:blipFill>
          <a:blip r:embed="rId14"/>
          <a:stretch>
            <a:fillRect/>
          </a:stretch>
        </p:blipFill>
        <p:spPr>
          <a:xfrm>
            <a:off x="382470" y="8805317"/>
            <a:ext cx="617556" cy="581541"/>
          </a:xfrm>
          <a:prstGeom prst="rect">
            <a:avLst/>
          </a:prstGeom>
        </p:spPr>
      </p:pic>
    </p:spTree>
    <p:extLst>
      <p:ext uri="{BB962C8B-B14F-4D97-AF65-F5344CB8AC3E}">
        <p14:creationId xmlns:p14="http://schemas.microsoft.com/office/powerpoint/2010/main" val="3597415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83B2F-7D4D-5DB6-0174-06AB9E323375}"/>
            </a:ext>
          </a:extLst>
        </p:cNvPr>
        <p:cNvGrpSpPr/>
        <p:nvPr/>
      </p:nvGrpSpPr>
      <p:grpSpPr>
        <a:xfrm>
          <a:off x="0" y="0"/>
          <a:ext cx="0" cy="0"/>
          <a:chOff x="0" y="0"/>
          <a:chExt cx="0" cy="0"/>
        </a:xfrm>
      </p:grpSpPr>
      <p:sp>
        <p:nvSpPr>
          <p:cNvPr id="19" name="TextBox 18">
            <a:extLst>
              <a:ext uri="{FF2B5EF4-FFF2-40B4-BE49-F238E27FC236}">
                <a16:creationId xmlns:a16="http://schemas.microsoft.com/office/drawing/2014/main" id="{2531BD84-213D-1BF2-8FAA-43282278C100}"/>
              </a:ext>
            </a:extLst>
          </p:cNvPr>
          <p:cNvSpPr txBox="1"/>
          <p:nvPr/>
        </p:nvSpPr>
        <p:spPr>
          <a:xfrm>
            <a:off x="-33372" y="9194970"/>
            <a:ext cx="12801600" cy="261610"/>
          </a:xfrm>
          <a:prstGeom prst="rect">
            <a:avLst/>
          </a:prstGeom>
          <a:noFill/>
        </p:spPr>
        <p:txBody>
          <a:bodyPr wrap="square" rtlCol="0">
            <a:spAutoFit/>
          </a:bodyPr>
          <a:lstStyle/>
          <a:p>
            <a:pPr algn="ctr"/>
            <a:r>
              <a:rPr lang="en-NZ" sz="1100">
                <a:latin typeface="Acumin Pro" panose="020B0504020202020204" pitchFamily="34" charset="0"/>
              </a:rPr>
              <a:t>This information is intended to provide general guidance and promote understanding. </a:t>
            </a:r>
          </a:p>
        </p:txBody>
      </p:sp>
      <p:sp>
        <p:nvSpPr>
          <p:cNvPr id="2" name="Rectangle: Diagonal Corners Rounded 1">
            <a:extLst>
              <a:ext uri="{FF2B5EF4-FFF2-40B4-BE49-F238E27FC236}">
                <a16:creationId xmlns:a16="http://schemas.microsoft.com/office/drawing/2014/main" id="{34326B98-A2AD-F9D7-9982-35D12EA54B9B}"/>
              </a:ext>
            </a:extLst>
          </p:cNvPr>
          <p:cNvSpPr/>
          <p:nvPr/>
        </p:nvSpPr>
        <p:spPr>
          <a:xfrm>
            <a:off x="652439" y="581312"/>
            <a:ext cx="2764529" cy="585599"/>
          </a:xfrm>
          <a:prstGeom prst="round2DiagRect">
            <a:avLst/>
          </a:prstGeom>
          <a:solidFill>
            <a:srgbClr val="007472"/>
          </a:solidFill>
          <a:ln w="19050">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bg1"/>
                </a:solidFill>
                <a:ea typeface="ADLaM Display" panose="02010000000000000000" pitchFamily="2" charset="0"/>
                <a:cs typeface="ADLaM Display" panose="02010000000000000000" pitchFamily="2" charset="0"/>
              </a:rPr>
              <a:t>About this toolkit</a:t>
            </a:r>
            <a:endParaRPr lang="en-NZ" sz="2800">
              <a:solidFill>
                <a:schemeClr val="bg1"/>
              </a:solidFill>
              <a:ea typeface="ADLaM Display" panose="02010000000000000000" pitchFamily="2" charset="0"/>
              <a:cs typeface="ADLaM Display" panose="02010000000000000000" pitchFamily="2" charset="0"/>
            </a:endParaRPr>
          </a:p>
        </p:txBody>
      </p:sp>
      <p:sp>
        <p:nvSpPr>
          <p:cNvPr id="3" name="Rectangle: Diagonal Corners Rounded 2">
            <a:extLst>
              <a:ext uri="{FF2B5EF4-FFF2-40B4-BE49-F238E27FC236}">
                <a16:creationId xmlns:a16="http://schemas.microsoft.com/office/drawing/2014/main" id="{DC49B864-9DCB-0476-06B7-10D22277A8F1}"/>
              </a:ext>
            </a:extLst>
          </p:cNvPr>
          <p:cNvSpPr/>
          <p:nvPr/>
        </p:nvSpPr>
        <p:spPr>
          <a:xfrm>
            <a:off x="712231" y="1590384"/>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4" name="Rectangle: Diagonal Corners Rounded 3">
            <a:extLst>
              <a:ext uri="{FF2B5EF4-FFF2-40B4-BE49-F238E27FC236}">
                <a16:creationId xmlns:a16="http://schemas.microsoft.com/office/drawing/2014/main" id="{8A4E265C-4BAC-F96D-99FD-DCC811DDF24E}"/>
              </a:ext>
            </a:extLst>
          </p:cNvPr>
          <p:cNvSpPr/>
          <p:nvPr/>
        </p:nvSpPr>
        <p:spPr>
          <a:xfrm>
            <a:off x="523838" y="1478178"/>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Purpose of this toolkit</a:t>
            </a:r>
          </a:p>
          <a:p>
            <a:pPr>
              <a:spcAft>
                <a:spcPts val="1200"/>
              </a:spcAft>
            </a:pPr>
            <a:r>
              <a:rPr lang="en-NZ" sz="1200">
                <a:solidFill>
                  <a:schemeClr val="tx1"/>
                </a:solidFill>
              </a:rPr>
              <a:t>Community organisations play a vital role in supporting communities and driving positive change. Because of their important work and connections, community organisations in New Zealand can be targeted by foreign states conducting foreign interference.</a:t>
            </a:r>
          </a:p>
          <a:p>
            <a:pPr>
              <a:spcAft>
                <a:spcPts val="1200"/>
              </a:spcAft>
            </a:pPr>
            <a:r>
              <a:rPr lang="en-NZ" sz="1200">
                <a:solidFill>
                  <a:schemeClr val="tx1"/>
                </a:solidFill>
              </a:rPr>
              <a:t>This toolkit is designed for everyone in your community organisation—from leaders and board members to staff and volunteers. It offers practical tips and checklists to help you recognise risks and safeguard your organisation.</a:t>
            </a:r>
          </a:p>
        </p:txBody>
      </p:sp>
      <p:sp>
        <p:nvSpPr>
          <p:cNvPr id="7" name="Rectangle: Diagonal Corners Rounded 6">
            <a:extLst>
              <a:ext uri="{FF2B5EF4-FFF2-40B4-BE49-F238E27FC236}">
                <a16:creationId xmlns:a16="http://schemas.microsoft.com/office/drawing/2014/main" id="{B45EE390-4BBF-9AD0-1900-4FE1E4142C20}"/>
              </a:ext>
            </a:extLst>
          </p:cNvPr>
          <p:cNvSpPr/>
          <p:nvPr/>
        </p:nvSpPr>
        <p:spPr>
          <a:xfrm>
            <a:off x="4745957" y="1521710"/>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2" name="Rectangle: Diagonal Corners Rounded 11">
            <a:extLst>
              <a:ext uri="{FF2B5EF4-FFF2-40B4-BE49-F238E27FC236}">
                <a16:creationId xmlns:a16="http://schemas.microsoft.com/office/drawing/2014/main" id="{CD9423C3-CFF1-059A-8E9D-A6F851CDD955}"/>
              </a:ext>
            </a:extLst>
          </p:cNvPr>
          <p:cNvSpPr/>
          <p:nvPr/>
        </p:nvSpPr>
        <p:spPr>
          <a:xfrm>
            <a:off x="4557564" y="1409504"/>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Who can use this toolkit?</a:t>
            </a:r>
          </a:p>
          <a:p>
            <a:pPr>
              <a:spcAft>
                <a:spcPts val="1200"/>
              </a:spcAft>
            </a:pPr>
            <a:r>
              <a:rPr lang="en-NZ" sz="1200">
                <a:solidFill>
                  <a:schemeClr val="tx1"/>
                </a:solidFill>
              </a:rPr>
              <a:t>Everyone has a role to play in keeping New Zealand safe from foreign interference.</a:t>
            </a:r>
          </a:p>
          <a:p>
            <a:pPr>
              <a:spcAft>
                <a:spcPts val="1200"/>
              </a:spcAft>
            </a:pPr>
            <a:r>
              <a:rPr lang="en-NZ" sz="1200">
                <a:solidFill>
                  <a:schemeClr val="tx1"/>
                </a:solidFill>
              </a:rPr>
              <a:t>The toolkit is divided into two sections which include practical tools and checklists: </a:t>
            </a:r>
          </a:p>
          <a:p>
            <a:pPr marL="171450" indent="-171450">
              <a:spcAft>
                <a:spcPts val="1200"/>
              </a:spcAft>
              <a:buFont typeface="Arial" panose="020B0604020202020204" pitchFamily="34" charset="0"/>
              <a:buChar char="•"/>
            </a:pPr>
            <a:r>
              <a:rPr lang="en-NZ" sz="1200" b="1">
                <a:solidFill>
                  <a:schemeClr val="tx1"/>
                </a:solidFill>
              </a:rPr>
              <a:t>For leaders: </a:t>
            </a:r>
            <a:r>
              <a:rPr lang="en-NZ" sz="1200">
                <a:solidFill>
                  <a:schemeClr val="tx1"/>
                </a:solidFill>
              </a:rPr>
              <a:t>focusing on their key responsibilities in guiding and protecting the organisation</a:t>
            </a:r>
          </a:p>
          <a:p>
            <a:pPr marL="171450" indent="-171450">
              <a:spcAft>
                <a:spcPts val="1200"/>
              </a:spcAft>
              <a:buFont typeface="Arial" panose="020B0604020202020204" pitchFamily="34" charset="0"/>
              <a:buChar char="•"/>
            </a:pPr>
            <a:r>
              <a:rPr lang="en-NZ" sz="1200" b="1">
                <a:solidFill>
                  <a:schemeClr val="tx1"/>
                </a:solidFill>
              </a:rPr>
              <a:t>For all team members: </a:t>
            </a:r>
            <a:r>
              <a:rPr lang="en-NZ" sz="1200">
                <a:solidFill>
                  <a:schemeClr val="tx1"/>
                </a:solidFill>
              </a:rPr>
              <a:t>to be mindful of any risks that could be linked to foreign interference.</a:t>
            </a:r>
          </a:p>
        </p:txBody>
      </p:sp>
      <p:sp>
        <p:nvSpPr>
          <p:cNvPr id="13" name="Rectangle: Diagonal Corners Rounded 12">
            <a:extLst>
              <a:ext uri="{FF2B5EF4-FFF2-40B4-BE49-F238E27FC236}">
                <a16:creationId xmlns:a16="http://schemas.microsoft.com/office/drawing/2014/main" id="{4E028D03-439C-DDBD-8B75-82BDF804C4F0}"/>
              </a:ext>
            </a:extLst>
          </p:cNvPr>
          <p:cNvSpPr/>
          <p:nvPr/>
        </p:nvSpPr>
        <p:spPr>
          <a:xfrm>
            <a:off x="8777742" y="1442280"/>
            <a:ext cx="3528558" cy="4060511"/>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4" name="Rectangle: Diagonal Corners Rounded 13">
            <a:extLst>
              <a:ext uri="{FF2B5EF4-FFF2-40B4-BE49-F238E27FC236}">
                <a16:creationId xmlns:a16="http://schemas.microsoft.com/office/drawing/2014/main" id="{E9007A15-F2CC-1CCB-4976-264D2265C577}"/>
              </a:ext>
            </a:extLst>
          </p:cNvPr>
          <p:cNvSpPr/>
          <p:nvPr/>
        </p:nvSpPr>
        <p:spPr>
          <a:xfrm>
            <a:off x="8589349" y="1330074"/>
            <a:ext cx="3582483" cy="4060511"/>
          </a:xfrm>
          <a:prstGeom prst="round2DiagRect">
            <a:avLst/>
          </a:prstGeom>
          <a:solidFill>
            <a:schemeClr val="bg1"/>
          </a:solidFill>
          <a:ln w="19050">
            <a:solidFill>
              <a:srgbClr val="00747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2000" b="1">
                <a:solidFill>
                  <a:srgbClr val="007472"/>
                </a:solidFill>
              </a:rPr>
              <a:t>Being informed,</a:t>
            </a:r>
            <a:br>
              <a:rPr lang="en-NZ" sz="2000" b="1">
                <a:solidFill>
                  <a:srgbClr val="007472"/>
                </a:solidFill>
              </a:rPr>
            </a:br>
            <a:r>
              <a:rPr lang="en-NZ" sz="2000" b="1">
                <a:solidFill>
                  <a:srgbClr val="007472"/>
                </a:solidFill>
              </a:rPr>
              <a:t>not alarmed</a:t>
            </a:r>
          </a:p>
          <a:p>
            <a:pPr>
              <a:spcAft>
                <a:spcPts val="1200"/>
              </a:spcAft>
            </a:pPr>
            <a:r>
              <a:rPr lang="en-NZ" sz="1200">
                <a:solidFill>
                  <a:schemeClr val="tx1"/>
                </a:solidFill>
              </a:rPr>
              <a:t>Foreign interference can take many forms and isn’t always easy to spot. </a:t>
            </a:r>
            <a:r>
              <a:rPr lang="en-NZ" sz="1200" b="1">
                <a:solidFill>
                  <a:schemeClr val="tx1"/>
                </a:solidFill>
              </a:rPr>
              <a:t>See: </a:t>
            </a:r>
            <a:r>
              <a:rPr lang="en-NZ" sz="1200" b="1">
                <a:hlinkClick r:id="rId3"/>
              </a:rPr>
              <a:t>Examples of foreign interference </a:t>
            </a:r>
            <a:endParaRPr lang="en-NZ" sz="1200">
              <a:solidFill>
                <a:schemeClr val="tx1"/>
              </a:solidFill>
            </a:endParaRPr>
          </a:p>
          <a:p>
            <a:pPr>
              <a:spcAft>
                <a:spcPts val="1200"/>
              </a:spcAft>
            </a:pPr>
            <a:r>
              <a:rPr lang="en-NZ" sz="1200">
                <a:solidFill>
                  <a:schemeClr val="tx1"/>
                </a:solidFill>
              </a:rPr>
              <a:t>Being aware and able to recognise potential foreign interference risks helps protect your organisation by identifying genuine threats.</a:t>
            </a:r>
          </a:p>
          <a:p>
            <a:pPr>
              <a:spcAft>
                <a:spcPts val="1200"/>
              </a:spcAft>
            </a:pPr>
            <a:r>
              <a:rPr lang="en-NZ" sz="1200">
                <a:solidFill>
                  <a:schemeClr val="tx1"/>
                </a:solidFill>
              </a:rPr>
              <a:t>The New Zealand Security Intelligence Service (NZSIS) has released their latest New Zealand Security Threat Environment assessment. It includes advice to increase resilience to the threat of foreign interference. </a:t>
            </a:r>
            <a:r>
              <a:rPr lang="en-NZ" sz="1200" b="1">
                <a:solidFill>
                  <a:schemeClr val="tx1"/>
                </a:solidFill>
              </a:rPr>
              <a:t>See: </a:t>
            </a:r>
            <a:r>
              <a:rPr lang="en-NZ" sz="1200" b="1">
                <a:solidFill>
                  <a:schemeClr val="tx1"/>
                </a:solidFill>
                <a:hlinkClick r:id="rId4"/>
              </a:rPr>
              <a:t>New Zealand Security Threat Environment</a:t>
            </a:r>
            <a:endParaRPr lang="en-NZ" sz="1200" b="1">
              <a:solidFill>
                <a:schemeClr val="tx1"/>
              </a:solidFill>
            </a:endParaRPr>
          </a:p>
        </p:txBody>
      </p:sp>
      <p:sp>
        <p:nvSpPr>
          <p:cNvPr id="5" name="TextBox 4">
            <a:extLst>
              <a:ext uri="{FF2B5EF4-FFF2-40B4-BE49-F238E27FC236}">
                <a16:creationId xmlns:a16="http://schemas.microsoft.com/office/drawing/2014/main" id="{E85AAF3B-BCAD-A232-BEBD-C2F478C1A7E4}"/>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NZ" sz="1600">
                <a:solidFill>
                  <a:srgbClr val="007472"/>
                </a:solidFill>
              </a:rPr>
              <a:t>1</a:t>
            </a:r>
          </a:p>
        </p:txBody>
      </p:sp>
      <p:pic>
        <p:nvPicPr>
          <p:cNvPr id="8" name="Picture 7" descr="A blue and black logo&#10;&#10;AI-generated content may be incorrect.">
            <a:extLst>
              <a:ext uri="{FF2B5EF4-FFF2-40B4-BE49-F238E27FC236}">
                <a16:creationId xmlns:a16="http://schemas.microsoft.com/office/drawing/2014/main" id="{F1059458-9B27-D0AF-E3FD-66362296C08C}"/>
              </a:ext>
            </a:extLst>
          </p:cNvPr>
          <p:cNvPicPr>
            <a:picLocks noChangeAspect="1"/>
          </p:cNvPicPr>
          <p:nvPr/>
        </p:nvPicPr>
        <p:blipFill>
          <a:blip r:embed="rId5"/>
          <a:stretch>
            <a:fillRect/>
          </a:stretch>
        </p:blipFill>
        <p:spPr>
          <a:xfrm>
            <a:off x="382470" y="8805317"/>
            <a:ext cx="617556" cy="581541"/>
          </a:xfrm>
          <a:prstGeom prst="rect">
            <a:avLst/>
          </a:prstGeom>
        </p:spPr>
      </p:pic>
      <p:sp>
        <p:nvSpPr>
          <p:cNvPr id="6" name="Rectangle: Diagonal Corners Rounded 5">
            <a:extLst>
              <a:ext uri="{FF2B5EF4-FFF2-40B4-BE49-F238E27FC236}">
                <a16:creationId xmlns:a16="http://schemas.microsoft.com/office/drawing/2014/main" id="{BEC2F4FC-6A22-5A54-9208-6E23322682B7}"/>
              </a:ext>
            </a:extLst>
          </p:cNvPr>
          <p:cNvSpPr/>
          <p:nvPr/>
        </p:nvSpPr>
        <p:spPr>
          <a:xfrm>
            <a:off x="2691588" y="6690376"/>
            <a:ext cx="9192365" cy="1673006"/>
          </a:xfrm>
          <a:prstGeom prst="round2DiagRect">
            <a:avLst/>
          </a:prstGeom>
          <a:solidFill>
            <a:srgbClr val="C0000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0" name="Rectangle: Diagonal Corners Rounded 9">
            <a:extLst>
              <a:ext uri="{FF2B5EF4-FFF2-40B4-BE49-F238E27FC236}">
                <a16:creationId xmlns:a16="http://schemas.microsoft.com/office/drawing/2014/main" id="{D11539DD-DE51-1321-0D4D-B5E01FD7A870}"/>
              </a:ext>
            </a:extLst>
          </p:cNvPr>
          <p:cNvSpPr/>
          <p:nvPr/>
        </p:nvSpPr>
        <p:spPr>
          <a:xfrm>
            <a:off x="2604531" y="6596876"/>
            <a:ext cx="9180670" cy="1673005"/>
          </a:xfrm>
          <a:prstGeom prst="round2DiagRect">
            <a:avLst/>
          </a:prstGeom>
          <a:solidFill>
            <a:srgbClr val="FAE2D6"/>
          </a:solidFill>
          <a:ln w="1270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400" b="1">
                <a:solidFill>
                  <a:schemeClr val="tx1"/>
                </a:solidFill>
              </a:rPr>
              <a:t>The New Zealand Security Intelligence Service (NZSIS) defines</a:t>
            </a:r>
            <a:r>
              <a:rPr lang="en-NZ" sz="1400">
                <a:solidFill>
                  <a:schemeClr val="tx1"/>
                </a:solidFill>
              </a:rPr>
              <a:t> </a:t>
            </a:r>
            <a:r>
              <a:rPr lang="en-NZ" sz="1400" b="1">
                <a:solidFill>
                  <a:schemeClr val="tx1"/>
                </a:solidFill>
              </a:rPr>
              <a:t>foreign interference </a:t>
            </a:r>
            <a:r>
              <a:rPr lang="en-NZ" sz="1400">
                <a:solidFill>
                  <a:schemeClr val="tx1"/>
                </a:solidFill>
              </a:rPr>
              <a:t>as an act by a foreign state, often acting through a proxy, which is intended to influence, disrupt or subvert New Zealand’s national interests by deceptive, corruptive or coercive means. </a:t>
            </a:r>
          </a:p>
          <a:p>
            <a:pPr>
              <a:spcAft>
                <a:spcPts val="1200"/>
              </a:spcAft>
            </a:pPr>
            <a:r>
              <a:rPr lang="en-NZ" sz="1400" b="1">
                <a:solidFill>
                  <a:schemeClr val="tx1"/>
                </a:solidFill>
              </a:rPr>
              <a:t>Normal diplomatic activity, lobbying and other genuine, overt efforts to gain influence are not considered foreign interference</a:t>
            </a:r>
            <a:r>
              <a:rPr lang="en-NZ" sz="1400">
                <a:solidFill>
                  <a:schemeClr val="tx1"/>
                </a:solidFill>
              </a:rPr>
              <a:t>.</a:t>
            </a:r>
            <a:r>
              <a:rPr lang="en-NZ" sz="1400" b="1">
                <a:solidFill>
                  <a:srgbClr val="00908B"/>
                </a:solidFill>
              </a:rPr>
              <a:t> </a:t>
            </a:r>
            <a:r>
              <a:rPr lang="en-NZ" sz="1400" b="1">
                <a:solidFill>
                  <a:schemeClr val="tx1"/>
                </a:solidFill>
              </a:rPr>
              <a:t>Learn more: </a:t>
            </a:r>
            <a:r>
              <a:rPr lang="en-NZ" sz="1400" b="1">
                <a:solidFill>
                  <a:schemeClr val="tx1"/>
                </a:solidFill>
                <a:hlinkClick r:id="rId6">
                  <a:extLst>
                    <a:ext uri="{A12FA001-AC4F-418D-AE19-62706E023703}">
                      <ahyp:hlinkClr xmlns:ahyp="http://schemas.microsoft.com/office/drawing/2018/hyperlinkcolor" val="tx"/>
                    </a:ext>
                  </a:extLst>
                </a:hlinkClick>
              </a:rPr>
              <a:t>Foreign interference in New Zealand</a:t>
            </a:r>
            <a:r>
              <a:rPr lang="en-NZ" sz="1400" b="1">
                <a:solidFill>
                  <a:schemeClr val="tx1"/>
                </a:solidFill>
              </a:rPr>
              <a:t>.</a:t>
            </a:r>
            <a:endParaRPr lang="en-NZ" sz="1400" b="1">
              <a:solidFill>
                <a:schemeClr val="tx1"/>
              </a:solidFill>
              <a:highlight>
                <a:srgbClr val="FFFF00"/>
              </a:highlight>
            </a:endParaRPr>
          </a:p>
        </p:txBody>
      </p:sp>
      <p:sp>
        <p:nvSpPr>
          <p:cNvPr id="15" name="TextBox 14">
            <a:extLst>
              <a:ext uri="{FF2B5EF4-FFF2-40B4-BE49-F238E27FC236}">
                <a16:creationId xmlns:a16="http://schemas.microsoft.com/office/drawing/2014/main" id="{8A8DD735-5EAF-B014-C5D1-675C760C800F}"/>
              </a:ext>
            </a:extLst>
          </p:cNvPr>
          <p:cNvSpPr txBox="1"/>
          <p:nvPr/>
        </p:nvSpPr>
        <p:spPr>
          <a:xfrm>
            <a:off x="624138" y="5989920"/>
            <a:ext cx="6419850" cy="461665"/>
          </a:xfrm>
          <a:prstGeom prst="rect">
            <a:avLst/>
          </a:prstGeom>
          <a:noFill/>
        </p:spPr>
        <p:txBody>
          <a:bodyPr wrap="square">
            <a:spAutoFit/>
          </a:bodyPr>
          <a:lstStyle/>
          <a:p>
            <a:pPr>
              <a:spcAft>
                <a:spcPts val="1200"/>
              </a:spcAft>
            </a:pPr>
            <a:r>
              <a:rPr lang="en-NZ" sz="2400" b="1">
                <a:solidFill>
                  <a:srgbClr val="A73138"/>
                </a:solidFill>
              </a:rPr>
              <a:t>What is foreign interference?</a:t>
            </a:r>
          </a:p>
        </p:txBody>
      </p:sp>
      <p:pic>
        <p:nvPicPr>
          <p:cNvPr id="18" name="Picture 17">
            <a:extLst>
              <a:ext uri="{FF2B5EF4-FFF2-40B4-BE49-F238E27FC236}">
                <a16:creationId xmlns:a16="http://schemas.microsoft.com/office/drawing/2014/main" id="{154CC586-8A56-DB00-2A92-23B2BDB6C4F3}"/>
              </a:ext>
            </a:extLst>
          </p:cNvPr>
          <p:cNvPicPr>
            <a:picLocks noChangeAspect="1"/>
          </p:cNvPicPr>
          <p:nvPr/>
        </p:nvPicPr>
        <p:blipFill>
          <a:blip r:embed="rId7"/>
          <a:stretch>
            <a:fillRect/>
          </a:stretch>
        </p:blipFill>
        <p:spPr>
          <a:xfrm>
            <a:off x="917647" y="6785319"/>
            <a:ext cx="1399778" cy="1399778"/>
          </a:xfrm>
          <a:prstGeom prst="rect">
            <a:avLst/>
          </a:prstGeom>
        </p:spPr>
      </p:pic>
    </p:spTree>
    <p:extLst>
      <p:ext uri="{BB962C8B-B14F-4D97-AF65-F5344CB8AC3E}">
        <p14:creationId xmlns:p14="http://schemas.microsoft.com/office/powerpoint/2010/main" val="286131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02AB5-8A9B-B36E-A80E-645AD8403C04}"/>
            </a:ext>
          </a:extLst>
        </p:cNvPr>
        <p:cNvGrpSpPr/>
        <p:nvPr/>
      </p:nvGrpSpPr>
      <p:grpSpPr>
        <a:xfrm>
          <a:off x="0" y="0"/>
          <a:ext cx="0" cy="0"/>
          <a:chOff x="0" y="0"/>
          <a:chExt cx="0" cy="0"/>
        </a:xfrm>
      </p:grpSpPr>
      <p:sp>
        <p:nvSpPr>
          <p:cNvPr id="12" name="Rectangle: Diagonal Corners Rounded 11">
            <a:extLst>
              <a:ext uri="{FF2B5EF4-FFF2-40B4-BE49-F238E27FC236}">
                <a16:creationId xmlns:a16="http://schemas.microsoft.com/office/drawing/2014/main" id="{B6344BBF-D8C2-B53F-DAD3-B9127A094657}"/>
              </a:ext>
            </a:extLst>
          </p:cNvPr>
          <p:cNvSpPr/>
          <p:nvPr/>
        </p:nvSpPr>
        <p:spPr>
          <a:xfrm>
            <a:off x="8065267" y="3502417"/>
            <a:ext cx="4325948" cy="4983386"/>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6" name="Rectangle: Diagonal Corners Rounded 5">
            <a:extLst>
              <a:ext uri="{FF2B5EF4-FFF2-40B4-BE49-F238E27FC236}">
                <a16:creationId xmlns:a16="http://schemas.microsoft.com/office/drawing/2014/main" id="{BE788009-A2A5-C9FC-AE4B-0F19E360B7C7}"/>
              </a:ext>
            </a:extLst>
          </p:cNvPr>
          <p:cNvSpPr/>
          <p:nvPr/>
        </p:nvSpPr>
        <p:spPr>
          <a:xfrm>
            <a:off x="7848094" y="1872764"/>
            <a:ext cx="4449802" cy="6496075"/>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endParaRPr lang="en-US" sz="2000" b="1">
              <a:solidFill>
                <a:srgbClr val="3A1335"/>
              </a:solidFill>
            </a:endParaRPr>
          </a:p>
          <a:p>
            <a:pPr>
              <a:spcAft>
                <a:spcPts val="1200"/>
              </a:spcAft>
            </a:pPr>
            <a:r>
              <a:rPr lang="en-NZ" sz="2000" b="1">
                <a:solidFill>
                  <a:srgbClr val="3A1335"/>
                </a:solidFill>
              </a:rPr>
              <a:t>For your community </a:t>
            </a:r>
            <a:br>
              <a:rPr lang="en-NZ" sz="2000" b="1">
                <a:solidFill>
                  <a:srgbClr val="3A1335"/>
                </a:solidFill>
              </a:rPr>
            </a:br>
            <a:r>
              <a:rPr lang="en-NZ" sz="2000" b="1">
                <a:solidFill>
                  <a:srgbClr val="3A1335"/>
                </a:solidFill>
              </a:rPr>
              <a:t>organisation to consider:</a:t>
            </a:r>
          </a:p>
          <a:p>
            <a:pPr marL="171450" indent="-171450">
              <a:spcAft>
                <a:spcPts val="1400"/>
              </a:spcAft>
              <a:buFont typeface="Arial" panose="020B0604020202020204" pitchFamily="34" charset="0"/>
              <a:buChar char="•"/>
            </a:pPr>
            <a:r>
              <a:rPr lang="en-NZ" sz="1200">
                <a:solidFill>
                  <a:schemeClr val="tx1">
                    <a:lumMod val="95000"/>
                    <a:lumOff val="5000"/>
                  </a:schemeClr>
                </a:solidFill>
              </a:rPr>
              <a:t>Why would a foreign state target my community organisation or my role </a:t>
            </a:r>
            <a:r>
              <a:rPr lang="en-NZ" sz="1200" b="1">
                <a:solidFill>
                  <a:schemeClr val="tx1">
                    <a:lumMod val="95000"/>
                    <a:lumOff val="5000"/>
                  </a:schemeClr>
                </a:solidFill>
              </a:rPr>
              <a:t>to deceptively, corruptively or coercively advance their own interests?</a:t>
            </a:r>
          </a:p>
          <a:p>
            <a:pPr marL="171450" indent="-171450">
              <a:spcAft>
                <a:spcPts val="1400"/>
              </a:spcAft>
              <a:buFont typeface="Arial" panose="020B0604020202020204" pitchFamily="34" charset="0"/>
              <a:buChar char="•"/>
            </a:pPr>
            <a:r>
              <a:rPr lang="en-NZ" sz="1200">
                <a:solidFill>
                  <a:schemeClr val="tx1">
                    <a:lumMod val="95000"/>
                    <a:lumOff val="5000"/>
                  </a:schemeClr>
                </a:solidFill>
              </a:rPr>
              <a:t>What </a:t>
            </a:r>
            <a:r>
              <a:rPr lang="en-NZ" sz="1200" b="1">
                <a:solidFill>
                  <a:schemeClr val="tx1">
                    <a:lumMod val="95000"/>
                    <a:lumOff val="5000"/>
                  </a:schemeClr>
                </a:solidFill>
              </a:rPr>
              <a:t>part of our structure or information could a foreign state target </a:t>
            </a:r>
            <a:r>
              <a:rPr lang="en-NZ" sz="1200">
                <a:solidFill>
                  <a:schemeClr val="tx1">
                    <a:lumMod val="95000"/>
                    <a:lumOff val="5000"/>
                  </a:schemeClr>
                </a:solidFill>
              </a:rPr>
              <a:t>to deceptively, corruptively or coercively advance their own interests?</a:t>
            </a:r>
          </a:p>
          <a:p>
            <a:pPr marL="171450" indent="-171450">
              <a:spcAft>
                <a:spcPts val="1400"/>
              </a:spcAft>
              <a:buFont typeface="Arial" panose="020B0604020202020204" pitchFamily="34" charset="0"/>
              <a:buChar char="•"/>
            </a:pPr>
            <a:r>
              <a:rPr lang="en-NZ" sz="1200">
                <a:solidFill>
                  <a:schemeClr val="tx1">
                    <a:lumMod val="95000"/>
                    <a:lumOff val="5000"/>
                  </a:schemeClr>
                </a:solidFill>
              </a:rPr>
              <a:t>Is there anything about </a:t>
            </a:r>
            <a:r>
              <a:rPr lang="en-NZ" sz="1200" b="1">
                <a:solidFill>
                  <a:schemeClr val="tx1">
                    <a:lumMod val="95000"/>
                    <a:lumOff val="5000"/>
                  </a:schemeClr>
                </a:solidFill>
              </a:rPr>
              <a:t>my role, or my organisation’s role, influence, or public voice that could be targeted </a:t>
            </a:r>
            <a:r>
              <a:rPr lang="en-NZ" sz="1200">
                <a:solidFill>
                  <a:schemeClr val="tx1">
                    <a:lumMod val="95000"/>
                    <a:lumOff val="5000"/>
                  </a:schemeClr>
                </a:solidFill>
              </a:rPr>
              <a:t>by a foreign state trying to deceptively, corruptively or coercively advance their own interests?</a:t>
            </a:r>
          </a:p>
          <a:p>
            <a:pPr marL="171450" indent="-171450">
              <a:spcAft>
                <a:spcPts val="1400"/>
              </a:spcAft>
              <a:buFont typeface="Arial" panose="020B0604020202020204" pitchFamily="34" charset="0"/>
              <a:buChar char="•"/>
            </a:pPr>
            <a:r>
              <a:rPr lang="en-NZ" sz="1200" b="1">
                <a:solidFill>
                  <a:schemeClr val="tx1">
                    <a:lumMod val="95000"/>
                    <a:lumOff val="5000"/>
                  </a:schemeClr>
                </a:solidFill>
              </a:rPr>
              <a:t>Could foreign states see our organisation as a gateway </a:t>
            </a:r>
            <a:r>
              <a:rPr lang="en-NZ" sz="1200">
                <a:solidFill>
                  <a:schemeClr val="tx1">
                    <a:lumMod val="95000"/>
                    <a:lumOff val="5000"/>
                  </a:schemeClr>
                </a:solidFill>
              </a:rPr>
              <a:t>to communities, decision-makers, community leaders, or public opinion?</a:t>
            </a:r>
          </a:p>
          <a:p>
            <a:pPr marL="171450" indent="-171450">
              <a:spcAft>
                <a:spcPts val="1400"/>
              </a:spcAft>
              <a:buFont typeface="Arial" panose="020B0604020202020204" pitchFamily="34" charset="0"/>
              <a:buChar char="•"/>
            </a:pPr>
            <a:r>
              <a:rPr lang="en-NZ" sz="1200" b="1">
                <a:solidFill>
                  <a:schemeClr val="tx1">
                    <a:lumMod val="95000"/>
                    <a:lumOff val="5000"/>
                  </a:schemeClr>
                </a:solidFill>
              </a:rPr>
              <a:t>Are there specific causes or issues </a:t>
            </a:r>
            <a:r>
              <a:rPr lang="en-NZ" sz="1200">
                <a:solidFill>
                  <a:schemeClr val="tx1">
                    <a:lumMod val="95000"/>
                    <a:lumOff val="5000"/>
                  </a:schemeClr>
                </a:solidFill>
              </a:rPr>
              <a:t>where our voice is particularly influential, which could attract unwanted attention from foreign states conducting foreign interference? </a:t>
            </a:r>
          </a:p>
          <a:p>
            <a:pPr marL="171450" indent="-171450">
              <a:spcAft>
                <a:spcPts val="1200"/>
              </a:spcAft>
              <a:buFont typeface="Arial" panose="020B0604020202020204" pitchFamily="34" charset="0"/>
              <a:buChar char="•"/>
            </a:pPr>
            <a:r>
              <a:rPr lang="en-NZ" sz="1200">
                <a:solidFill>
                  <a:schemeClr val="tx1">
                    <a:lumMod val="95000"/>
                    <a:lumOff val="5000"/>
                  </a:schemeClr>
                </a:solidFill>
              </a:rPr>
              <a:t>How could a foreign state use </a:t>
            </a:r>
            <a:r>
              <a:rPr lang="en-NZ" sz="1200" b="1">
                <a:solidFill>
                  <a:schemeClr val="tx1">
                    <a:lumMod val="95000"/>
                    <a:lumOff val="5000"/>
                  </a:schemeClr>
                </a:solidFill>
              </a:rPr>
              <a:t>our work, connections, or access to information </a:t>
            </a:r>
            <a:r>
              <a:rPr lang="en-NZ" sz="1200">
                <a:solidFill>
                  <a:schemeClr val="tx1">
                    <a:lumMod val="95000"/>
                    <a:lumOff val="5000"/>
                  </a:schemeClr>
                </a:solidFill>
              </a:rPr>
              <a:t>to deceptively, corruptively or coercively push interests that conflict with our organisation’s or New Zealand’s values?</a:t>
            </a:r>
          </a:p>
          <a:p>
            <a:pPr marL="171450" indent="-171450">
              <a:spcAft>
                <a:spcPts val="1200"/>
              </a:spcAft>
              <a:buFont typeface="Arial" panose="020B0604020202020204" pitchFamily="34" charset="0"/>
              <a:buChar char="•"/>
            </a:pPr>
            <a:endParaRPr lang="en-NZ" sz="1200">
              <a:solidFill>
                <a:schemeClr val="tx1"/>
              </a:solidFill>
              <a:highlight>
                <a:srgbClr val="00FF00"/>
              </a:highlight>
            </a:endParaRPr>
          </a:p>
          <a:p>
            <a:pPr>
              <a:spcAft>
                <a:spcPts val="1200"/>
              </a:spcAft>
            </a:pPr>
            <a:endParaRPr lang="en-NZ" sz="1200">
              <a:solidFill>
                <a:schemeClr val="tx1"/>
              </a:solidFill>
            </a:endParaRPr>
          </a:p>
        </p:txBody>
      </p:sp>
      <p:sp>
        <p:nvSpPr>
          <p:cNvPr id="8" name="Rectangle: Diagonal Corners Rounded 7">
            <a:extLst>
              <a:ext uri="{FF2B5EF4-FFF2-40B4-BE49-F238E27FC236}">
                <a16:creationId xmlns:a16="http://schemas.microsoft.com/office/drawing/2014/main" id="{3ADC8C96-5D09-6511-E3DB-E651FEE81AE2}"/>
              </a:ext>
            </a:extLst>
          </p:cNvPr>
          <p:cNvSpPr/>
          <p:nvPr/>
        </p:nvSpPr>
        <p:spPr>
          <a:xfrm>
            <a:off x="503704" y="1503362"/>
            <a:ext cx="6938496" cy="7221538"/>
          </a:xfrm>
          <a:prstGeom prst="round2DiagRect">
            <a:avLst/>
          </a:prstGeom>
          <a:no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br>
              <a:rPr lang="en-US" b="1">
                <a:solidFill>
                  <a:srgbClr val="A42F13"/>
                </a:solidFill>
              </a:rPr>
            </a:br>
            <a:r>
              <a:rPr lang="en-US" b="1">
                <a:solidFill>
                  <a:srgbClr val="A42F13"/>
                </a:solidFill>
              </a:rPr>
              <a:t>Why are community organisations at risk </a:t>
            </a:r>
            <a:br>
              <a:rPr lang="en-US" b="1">
                <a:solidFill>
                  <a:srgbClr val="A42F13"/>
                </a:solidFill>
              </a:rPr>
            </a:br>
            <a:r>
              <a:rPr lang="en-US" b="1">
                <a:solidFill>
                  <a:srgbClr val="A42F13"/>
                </a:solidFill>
              </a:rPr>
              <a:t>from foreign interference?</a:t>
            </a:r>
            <a:endParaRPr lang="en-NZ" b="1">
              <a:solidFill>
                <a:srgbClr val="A42F13"/>
              </a:solidFill>
            </a:endParaRPr>
          </a:p>
          <a:p>
            <a:pPr>
              <a:spcAft>
                <a:spcPts val="1200"/>
              </a:spcAft>
            </a:pPr>
            <a:r>
              <a:rPr lang="en-NZ" sz="1200">
                <a:solidFill>
                  <a:schemeClr val="tx1"/>
                </a:solidFill>
              </a:rPr>
              <a:t>Community organisations often play a vital role in supporting and shaping communities, influencing decision-making, and connecting diverse groups. Their extensive networks and trusted relationships make them key players in community leadership and engagement.</a:t>
            </a:r>
            <a:br>
              <a:rPr lang="en-NZ" sz="1200">
                <a:solidFill>
                  <a:schemeClr val="tx1"/>
                </a:solidFill>
              </a:rPr>
            </a:br>
            <a:br>
              <a:rPr lang="en-NZ" sz="1200">
                <a:solidFill>
                  <a:schemeClr val="tx1"/>
                </a:solidFill>
              </a:rPr>
            </a:br>
            <a:r>
              <a:rPr lang="en-NZ" sz="1200" b="1">
                <a:solidFill>
                  <a:schemeClr val="tx1"/>
                </a:solidFill>
              </a:rPr>
              <a:t>Foreign states engaging in interference may target community organisations in New Zealand to deceptively, corruptively or coercively:</a:t>
            </a:r>
          </a:p>
          <a:p>
            <a:pPr marL="72000" indent="-171450">
              <a:spcAft>
                <a:spcPts val="1200"/>
              </a:spcAft>
              <a:buFont typeface="Arial" panose="020B0604020202020204" pitchFamily="34" charset="0"/>
              <a:buChar char="•"/>
            </a:pPr>
            <a:r>
              <a:rPr lang="en-NZ" sz="1200">
                <a:solidFill>
                  <a:schemeClr val="tx1"/>
                </a:solidFill>
              </a:rPr>
              <a:t>Access personal or sensitive information about the organisation or community members.</a:t>
            </a:r>
          </a:p>
          <a:p>
            <a:pPr marL="72000" indent="-171450">
              <a:spcAft>
                <a:spcPts val="1200"/>
              </a:spcAft>
              <a:buFont typeface="Arial" panose="020B0604020202020204" pitchFamily="34" charset="0"/>
              <a:buChar char="•"/>
            </a:pPr>
            <a:r>
              <a:rPr lang="en-NZ" sz="1200">
                <a:solidFill>
                  <a:schemeClr val="tx1"/>
                </a:solidFill>
              </a:rPr>
              <a:t>Undermine social cohesion and negatively impact communities in New Zealand.</a:t>
            </a:r>
          </a:p>
          <a:p>
            <a:pPr marL="72000" indent="-171450">
              <a:spcAft>
                <a:spcPts val="1200"/>
              </a:spcAft>
              <a:buFont typeface="Arial" panose="020B0604020202020204" pitchFamily="34" charset="0"/>
              <a:buChar char="•"/>
            </a:pPr>
            <a:r>
              <a:rPr lang="en-NZ" sz="1200">
                <a:solidFill>
                  <a:schemeClr val="tx1"/>
                </a:solidFill>
              </a:rPr>
              <a:t>Suppress views that oppose those of a foreign state’s interest.</a:t>
            </a:r>
          </a:p>
          <a:p>
            <a:pPr marL="72000" indent="-171450">
              <a:spcAft>
                <a:spcPts val="1200"/>
              </a:spcAft>
              <a:buFont typeface="Arial" panose="020B0604020202020204" pitchFamily="34" charset="0"/>
              <a:buChar char="•"/>
            </a:pPr>
            <a:r>
              <a:rPr lang="en-NZ" sz="1200">
                <a:solidFill>
                  <a:schemeClr val="tx1"/>
                </a:solidFill>
              </a:rPr>
              <a:t>Gatekeep or control access by influential community leaders and individuals.</a:t>
            </a:r>
          </a:p>
          <a:p>
            <a:pPr marL="72000" indent="-171450">
              <a:spcAft>
                <a:spcPts val="1200"/>
              </a:spcAft>
              <a:buFont typeface="Arial" panose="020B0604020202020204" pitchFamily="34" charset="0"/>
              <a:buChar char="•"/>
            </a:pPr>
            <a:r>
              <a:rPr lang="en-NZ" sz="1200">
                <a:solidFill>
                  <a:schemeClr val="tx1"/>
                </a:solidFill>
              </a:rPr>
              <a:t>Influence their leadership, strategic direction, communications and engagement.</a:t>
            </a:r>
          </a:p>
          <a:p>
            <a:pPr marL="72000" indent="-171450">
              <a:spcAft>
                <a:spcPts val="1200"/>
              </a:spcAft>
              <a:buFont typeface="Arial" panose="020B0604020202020204" pitchFamily="34" charset="0"/>
              <a:buChar char="•"/>
            </a:pPr>
            <a:r>
              <a:rPr lang="en-NZ" sz="1200">
                <a:solidFill>
                  <a:schemeClr val="tx1"/>
                </a:solidFill>
              </a:rPr>
              <a:t>Infiltrate the community organisation to advance their own interests.</a:t>
            </a:r>
          </a:p>
          <a:p>
            <a:pPr marL="72000" indent="-171450">
              <a:spcAft>
                <a:spcPts val="1200"/>
              </a:spcAft>
              <a:buFont typeface="Arial" panose="020B0604020202020204" pitchFamily="34" charset="0"/>
              <a:buChar char="•"/>
            </a:pPr>
            <a:r>
              <a:rPr lang="en-NZ" sz="1200">
                <a:solidFill>
                  <a:schemeClr val="tx1"/>
                </a:solidFill>
              </a:rPr>
              <a:t>Leverage the organisation’s relationships with decision-makers and the wider community.</a:t>
            </a:r>
          </a:p>
          <a:p>
            <a:pPr marL="72000" indent="-171450">
              <a:spcAft>
                <a:spcPts val="1200"/>
              </a:spcAft>
              <a:buFont typeface="Arial" panose="020B0604020202020204" pitchFamily="34" charset="0"/>
              <a:buChar char="•"/>
            </a:pPr>
            <a:r>
              <a:rPr lang="en-NZ" sz="1200">
                <a:solidFill>
                  <a:schemeClr val="tx1"/>
                </a:solidFill>
              </a:rPr>
              <a:t>Create internal divisions to weaken the organisation’s effectiveness and reputation.</a:t>
            </a:r>
          </a:p>
          <a:p>
            <a:pPr marL="72000" indent="-171450">
              <a:spcAft>
                <a:spcPts val="1200"/>
              </a:spcAft>
              <a:buFont typeface="Arial" panose="020B0604020202020204" pitchFamily="34" charset="0"/>
              <a:buChar char="•"/>
            </a:pPr>
            <a:r>
              <a:rPr lang="en-NZ" sz="1200">
                <a:solidFill>
                  <a:schemeClr val="tx1"/>
                </a:solidFill>
              </a:rPr>
              <a:t>Recruit influential individuals within the organisation to advance their own interests.</a:t>
            </a:r>
          </a:p>
          <a:p>
            <a:pPr marL="72000" indent="-171450">
              <a:spcAft>
                <a:spcPts val="1200"/>
              </a:spcAft>
              <a:buFont typeface="Arial" panose="020B0604020202020204" pitchFamily="34" charset="0"/>
              <a:buChar char="•"/>
            </a:pPr>
            <a:r>
              <a:rPr lang="en-NZ" sz="1200">
                <a:solidFill>
                  <a:schemeClr val="tx1"/>
                </a:solidFill>
              </a:rPr>
              <a:t>Spread disinformation or misinformation through the organisation’s networks.</a:t>
            </a:r>
          </a:p>
          <a:p>
            <a:pPr marL="72000" indent="-171450">
              <a:spcAft>
                <a:spcPts val="1200"/>
              </a:spcAft>
              <a:buFont typeface="Arial" panose="020B0604020202020204" pitchFamily="34" charset="0"/>
              <a:buChar char="•"/>
            </a:pPr>
            <a:r>
              <a:rPr lang="en-NZ" sz="1200">
                <a:solidFill>
                  <a:schemeClr val="tx1"/>
                </a:solidFill>
              </a:rPr>
              <a:t>Interfere in general and local elections.</a:t>
            </a:r>
            <a:br>
              <a:rPr lang="en-NZ" sz="1200">
                <a:solidFill>
                  <a:schemeClr val="tx1"/>
                </a:solidFill>
              </a:rPr>
            </a:br>
            <a:br>
              <a:rPr lang="en-NZ" sz="1200">
                <a:solidFill>
                  <a:schemeClr val="tx1"/>
                </a:solidFill>
              </a:rPr>
            </a:br>
            <a:r>
              <a:rPr lang="en-US" sz="1200" b="1">
                <a:solidFill>
                  <a:schemeClr val="tx1"/>
                </a:solidFill>
              </a:rPr>
              <a:t>Resources for communities about foreign interference are available </a:t>
            </a:r>
            <a:br>
              <a:rPr lang="en-US" sz="1200">
                <a:solidFill>
                  <a:schemeClr val="tx1"/>
                </a:solidFill>
              </a:rPr>
            </a:br>
            <a:r>
              <a:rPr lang="en-US" sz="1200">
                <a:solidFill>
                  <a:schemeClr val="tx1"/>
                </a:solidFill>
              </a:rPr>
              <a:t>on the </a:t>
            </a:r>
            <a:r>
              <a:rPr lang="en-US" sz="1200" b="1">
                <a:solidFill>
                  <a:schemeClr val="tx1"/>
                </a:solidFill>
                <a:hlinkClick r:id="rId3"/>
              </a:rPr>
              <a:t>Ministry for Ethnic Communities website</a:t>
            </a:r>
            <a:r>
              <a:rPr lang="en-US" sz="1200" b="1">
                <a:solidFill>
                  <a:schemeClr val="tx1"/>
                </a:solidFill>
              </a:rPr>
              <a:t> </a:t>
            </a:r>
            <a:r>
              <a:rPr lang="en-US" sz="1200">
                <a:solidFill>
                  <a:schemeClr val="tx1"/>
                </a:solidFill>
              </a:rPr>
              <a:t>in 30 languages.</a:t>
            </a:r>
            <a:endParaRPr lang="en-NZ" sz="1200">
              <a:solidFill>
                <a:schemeClr val="tx1"/>
              </a:solidFill>
            </a:endParaRPr>
          </a:p>
        </p:txBody>
      </p:sp>
      <p:sp>
        <p:nvSpPr>
          <p:cNvPr id="2" name="TextBox 1">
            <a:extLst>
              <a:ext uri="{FF2B5EF4-FFF2-40B4-BE49-F238E27FC236}">
                <a16:creationId xmlns:a16="http://schemas.microsoft.com/office/drawing/2014/main" id="{FA654C1E-0516-A878-2CFE-008606470F7A}"/>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14" name="Rectangle 13">
            <a:extLst>
              <a:ext uri="{FF2B5EF4-FFF2-40B4-BE49-F238E27FC236}">
                <a16:creationId xmlns:a16="http://schemas.microsoft.com/office/drawing/2014/main" id="{F6113C67-1896-F607-5338-821513851961}"/>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id="{ECCCEDEE-1A4C-2BE6-9328-2EE9EE758D4C}"/>
              </a:ext>
            </a:extLst>
          </p:cNvPr>
          <p:cNvSpPr txBox="1"/>
          <p:nvPr/>
        </p:nvSpPr>
        <p:spPr>
          <a:xfrm>
            <a:off x="307181" y="171497"/>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Keeping your community organisation </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safe from foreign interference </a:t>
            </a:r>
          </a:p>
        </p:txBody>
      </p:sp>
      <p:sp>
        <p:nvSpPr>
          <p:cNvPr id="7" name="Oval 6">
            <a:extLst>
              <a:ext uri="{FF2B5EF4-FFF2-40B4-BE49-F238E27FC236}">
                <a16:creationId xmlns:a16="http://schemas.microsoft.com/office/drawing/2014/main" id="{8FB01378-EB15-1E98-922F-10C86F3CF82E}"/>
              </a:ext>
            </a:extLst>
          </p:cNvPr>
          <p:cNvSpPr/>
          <p:nvPr/>
        </p:nvSpPr>
        <p:spPr>
          <a:xfrm>
            <a:off x="11200973" y="1698713"/>
            <a:ext cx="1397689" cy="1318982"/>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20" name="Picture 19">
            <a:extLst>
              <a:ext uri="{FF2B5EF4-FFF2-40B4-BE49-F238E27FC236}">
                <a16:creationId xmlns:a16="http://schemas.microsoft.com/office/drawing/2014/main" id="{16F31AB0-B2C5-CD37-6DEC-DA8432DFD42D}"/>
              </a:ext>
            </a:extLst>
          </p:cNvPr>
          <p:cNvPicPr>
            <a:picLocks noChangeAspect="1"/>
          </p:cNvPicPr>
          <p:nvPr/>
        </p:nvPicPr>
        <p:blipFill>
          <a:blip r:embed="rId4"/>
          <a:stretch>
            <a:fillRect/>
          </a:stretch>
        </p:blipFill>
        <p:spPr>
          <a:xfrm>
            <a:off x="11200973" y="1292855"/>
            <a:ext cx="1427754" cy="1515840"/>
          </a:xfrm>
          <a:prstGeom prst="rect">
            <a:avLst/>
          </a:prstGeom>
        </p:spPr>
      </p:pic>
      <p:sp>
        <p:nvSpPr>
          <p:cNvPr id="9" name="TextBox 8">
            <a:extLst>
              <a:ext uri="{FF2B5EF4-FFF2-40B4-BE49-F238E27FC236}">
                <a16:creationId xmlns:a16="http://schemas.microsoft.com/office/drawing/2014/main" id="{9E0B2344-01D0-9763-53F5-D40729CA477D}"/>
              </a:ext>
            </a:extLst>
          </p:cNvPr>
          <p:cNvSpPr txBox="1"/>
          <p:nvPr/>
        </p:nvSpPr>
        <p:spPr>
          <a:xfrm>
            <a:off x="-33372" y="9194970"/>
            <a:ext cx="12801600" cy="261610"/>
          </a:xfrm>
          <a:prstGeom prst="rect">
            <a:avLst/>
          </a:prstGeom>
          <a:noFill/>
        </p:spPr>
        <p:txBody>
          <a:bodyPr wrap="square" rtlCol="0">
            <a:spAutoFit/>
          </a:bodyPr>
          <a:lstStyle/>
          <a:p>
            <a:pPr algn="ctr"/>
            <a:r>
              <a:rPr lang="en-NZ" sz="1100">
                <a:latin typeface="Acumin Pro" panose="020B0504020202020204" pitchFamily="34" charset="0"/>
              </a:rPr>
              <a:t>This information is intended to provide general guidance and promote understanding. </a:t>
            </a:r>
          </a:p>
        </p:txBody>
      </p:sp>
      <p:sp>
        <p:nvSpPr>
          <p:cNvPr id="11" name="TextBox 10">
            <a:extLst>
              <a:ext uri="{FF2B5EF4-FFF2-40B4-BE49-F238E27FC236}">
                <a16:creationId xmlns:a16="http://schemas.microsoft.com/office/drawing/2014/main" id="{65902146-33E2-1195-D5F5-EF3DC1745B1A}"/>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2</a:t>
            </a:r>
            <a:endParaRPr lang="en-NZ" sz="1600">
              <a:solidFill>
                <a:srgbClr val="007472"/>
              </a:solidFill>
            </a:endParaRPr>
          </a:p>
        </p:txBody>
      </p:sp>
      <p:pic>
        <p:nvPicPr>
          <p:cNvPr id="16" name="Picture 15" descr="A blue and black logo&#10;&#10;AI-generated content may be incorrect.">
            <a:extLst>
              <a:ext uri="{FF2B5EF4-FFF2-40B4-BE49-F238E27FC236}">
                <a16:creationId xmlns:a16="http://schemas.microsoft.com/office/drawing/2014/main" id="{312C0110-BF90-763E-175F-BB0782C77F53}"/>
              </a:ext>
            </a:extLst>
          </p:cNvPr>
          <p:cNvPicPr>
            <a:picLocks noChangeAspect="1"/>
          </p:cNvPicPr>
          <p:nvPr/>
        </p:nvPicPr>
        <p:blipFill>
          <a:blip r:embed="rId5"/>
          <a:stretch>
            <a:fillRect/>
          </a:stretch>
        </p:blipFill>
        <p:spPr>
          <a:xfrm>
            <a:off x="157882" y="8965737"/>
            <a:ext cx="617556" cy="581541"/>
          </a:xfrm>
          <a:prstGeom prst="rect">
            <a:avLst/>
          </a:prstGeom>
        </p:spPr>
      </p:pic>
    </p:spTree>
    <p:extLst>
      <p:ext uri="{BB962C8B-B14F-4D97-AF65-F5344CB8AC3E}">
        <p14:creationId xmlns:p14="http://schemas.microsoft.com/office/powerpoint/2010/main" val="532953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D68E6-EEAC-4D68-8E91-70164634CD95}"/>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7B3A150-A77C-DF40-B005-0E20A8BACFA3}"/>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2" name="Rectangle 1">
            <a:extLst>
              <a:ext uri="{FF2B5EF4-FFF2-40B4-BE49-F238E27FC236}">
                <a16:creationId xmlns:a16="http://schemas.microsoft.com/office/drawing/2014/main" id="{CF94019C-5833-FF73-9D6F-EF3630B556FA}"/>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Diagonal Corners Rounded 44">
            <a:extLst>
              <a:ext uri="{FF2B5EF4-FFF2-40B4-BE49-F238E27FC236}">
                <a16:creationId xmlns:a16="http://schemas.microsoft.com/office/drawing/2014/main" id="{50CBE358-9CFE-1C35-43C7-8D02841FF6FA}"/>
              </a:ext>
            </a:extLst>
          </p:cNvPr>
          <p:cNvSpPr/>
          <p:nvPr/>
        </p:nvSpPr>
        <p:spPr>
          <a:xfrm>
            <a:off x="823563" y="4685919"/>
            <a:ext cx="5071621" cy="4183361"/>
          </a:xfrm>
          <a:prstGeom prst="round2DiagRect">
            <a:avLst/>
          </a:prstGeom>
          <a:noFill/>
          <a:ln w="28575">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endParaRPr lang="en-NZ" sz="2000" b="1">
              <a:solidFill>
                <a:srgbClr val="A73138"/>
              </a:solidFill>
            </a:endParaRPr>
          </a:p>
          <a:p>
            <a:pPr>
              <a:spcAft>
                <a:spcPts val="1200"/>
              </a:spcAft>
            </a:pPr>
            <a:r>
              <a:rPr lang="en-NZ" sz="2000" b="1">
                <a:solidFill>
                  <a:srgbClr val="A73138"/>
                </a:solidFill>
              </a:rPr>
              <a:t>Maintaining good governance practices</a:t>
            </a:r>
          </a:p>
          <a:p>
            <a:pPr>
              <a:spcAft>
                <a:spcPts val="1200"/>
              </a:spcAft>
            </a:pPr>
            <a:r>
              <a:rPr lang="en-NZ" sz="1200" b="1">
                <a:solidFill>
                  <a:schemeClr val="tx1"/>
                </a:solidFill>
              </a:rPr>
              <a:t>Good governance practices are key to building a resilient community organisation.</a:t>
            </a:r>
          </a:p>
          <a:p>
            <a:pPr>
              <a:spcAft>
                <a:spcPts val="1200"/>
              </a:spcAft>
            </a:pPr>
            <a:r>
              <a:rPr lang="en-NZ" sz="1200">
                <a:solidFill>
                  <a:schemeClr val="tx1"/>
                </a:solidFill>
              </a:rPr>
              <a:t>Transparency, accountability, and informed decision-making not only support effective management but also help reduce the risk of foreign interference. </a:t>
            </a:r>
            <a:br>
              <a:rPr lang="en-NZ" sz="1200">
                <a:solidFill>
                  <a:schemeClr val="tx1"/>
                </a:solidFill>
              </a:rPr>
            </a:br>
            <a:br>
              <a:rPr lang="en-NZ" sz="1200">
                <a:solidFill>
                  <a:schemeClr val="tx1"/>
                </a:solidFill>
              </a:rPr>
            </a:br>
            <a:r>
              <a:rPr lang="en-NZ" sz="1200">
                <a:solidFill>
                  <a:schemeClr val="tx1"/>
                </a:solidFill>
              </a:rPr>
              <a:t>A strong board is one that works well together, stays connected to the community, and remains alert to emerging issues, such as foreign interference. By encouraging open dialogue and actively monitoring risks, boards are able to play a critical role in protecting their organisation.</a:t>
            </a:r>
          </a:p>
        </p:txBody>
      </p:sp>
      <p:sp>
        <p:nvSpPr>
          <p:cNvPr id="46" name="Rectangle: Diagonal Corners Rounded 45">
            <a:extLst>
              <a:ext uri="{FF2B5EF4-FFF2-40B4-BE49-F238E27FC236}">
                <a16:creationId xmlns:a16="http://schemas.microsoft.com/office/drawing/2014/main" id="{9233D7CB-1130-742B-069D-4F00A39F4B28}"/>
              </a:ext>
            </a:extLst>
          </p:cNvPr>
          <p:cNvSpPr/>
          <p:nvPr/>
        </p:nvSpPr>
        <p:spPr>
          <a:xfrm>
            <a:off x="6728616" y="4590383"/>
            <a:ext cx="4853784" cy="4278897"/>
          </a:xfrm>
          <a:prstGeom prst="round2DiagRect">
            <a:avLst/>
          </a:prstGeom>
          <a:noFill/>
          <a:ln w="28575">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br>
              <a:rPr lang="en-NZ" sz="2000" b="1">
                <a:solidFill>
                  <a:srgbClr val="A73138"/>
                </a:solidFill>
              </a:rPr>
            </a:br>
            <a:br>
              <a:rPr lang="en-NZ" sz="2000" b="1">
                <a:solidFill>
                  <a:srgbClr val="A73138"/>
                </a:solidFill>
              </a:rPr>
            </a:br>
            <a:r>
              <a:rPr lang="en-NZ" sz="2000" b="1">
                <a:solidFill>
                  <a:srgbClr val="3A1335"/>
                </a:solidFill>
              </a:rPr>
              <a:t>Staying vigilant is everyone’s role</a:t>
            </a:r>
          </a:p>
          <a:p>
            <a:pPr>
              <a:spcAft>
                <a:spcPts val="1200"/>
              </a:spcAft>
            </a:pPr>
            <a:r>
              <a:rPr lang="en-NZ" sz="1200" b="1">
                <a:solidFill>
                  <a:schemeClr val="tx1"/>
                </a:solidFill>
              </a:rPr>
              <a:t>Protecting a community organisation from foreign interference isn’t the job of one person or role — it’s a shared responsibility. </a:t>
            </a:r>
          </a:p>
          <a:p>
            <a:pPr>
              <a:spcAft>
                <a:spcPts val="1200"/>
              </a:spcAft>
            </a:pPr>
            <a:r>
              <a:rPr lang="en-NZ" sz="1200">
                <a:solidFill>
                  <a:schemeClr val="tx1"/>
                </a:solidFill>
              </a:rPr>
              <a:t>Whether you're on the board, part of staff, or a volunteer, staying alert to the risk of foreign interference is part of maintaining a strong, trusted organisation.</a:t>
            </a:r>
          </a:p>
          <a:p>
            <a:pPr>
              <a:spcAft>
                <a:spcPts val="1200"/>
              </a:spcAft>
            </a:pPr>
            <a:r>
              <a:rPr lang="en-NZ" sz="1200">
                <a:solidFill>
                  <a:schemeClr val="tx1"/>
                </a:solidFill>
              </a:rPr>
              <a:t>Regular communication, asking questions, and sharing concerns help community organisations respond quickly and effectively to potential risks.</a:t>
            </a:r>
          </a:p>
          <a:p>
            <a:pPr>
              <a:spcAft>
                <a:spcPts val="1200"/>
              </a:spcAft>
            </a:pPr>
            <a:r>
              <a:rPr lang="en-NZ" sz="1200">
                <a:solidFill>
                  <a:schemeClr val="tx1"/>
                </a:solidFill>
              </a:rPr>
              <a:t>This collective awareness strengthens the organisation’s ability to protect its mission and the communities it serves.</a:t>
            </a:r>
          </a:p>
        </p:txBody>
      </p:sp>
      <p:sp>
        <p:nvSpPr>
          <p:cNvPr id="59" name="Rectangle 58">
            <a:extLst>
              <a:ext uri="{FF2B5EF4-FFF2-40B4-BE49-F238E27FC236}">
                <a16:creationId xmlns:a16="http://schemas.microsoft.com/office/drawing/2014/main" id="{003C0115-7FF6-8E80-2841-072C6CDBDC87}"/>
              </a:ext>
            </a:extLst>
          </p:cNvPr>
          <p:cNvSpPr/>
          <p:nvPr/>
        </p:nvSpPr>
        <p:spPr>
          <a:xfrm>
            <a:off x="2463800" y="4340035"/>
            <a:ext cx="1841500" cy="11577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CF88B8C3-A507-C7C7-BAD7-4576E45572AE}"/>
              </a:ext>
            </a:extLst>
          </p:cNvPr>
          <p:cNvSpPr txBox="1"/>
          <p:nvPr/>
        </p:nvSpPr>
        <p:spPr>
          <a:xfrm>
            <a:off x="307181" y="171497"/>
            <a:ext cx="7026864"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Keeping your community organisation </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safe from foreign interference </a:t>
            </a:r>
          </a:p>
        </p:txBody>
      </p:sp>
      <p:sp>
        <p:nvSpPr>
          <p:cNvPr id="7" name="TextBox 6">
            <a:extLst>
              <a:ext uri="{FF2B5EF4-FFF2-40B4-BE49-F238E27FC236}">
                <a16:creationId xmlns:a16="http://schemas.microsoft.com/office/drawing/2014/main" id="{CEB316A7-C351-5B7A-7978-12D51227BBB5}"/>
              </a:ext>
            </a:extLst>
          </p:cNvPr>
          <p:cNvSpPr txBox="1"/>
          <p:nvPr/>
        </p:nvSpPr>
        <p:spPr>
          <a:xfrm>
            <a:off x="-33372" y="9194970"/>
            <a:ext cx="12801600" cy="261610"/>
          </a:xfrm>
          <a:prstGeom prst="rect">
            <a:avLst/>
          </a:prstGeom>
          <a:noFill/>
        </p:spPr>
        <p:txBody>
          <a:bodyPr wrap="square" rtlCol="0">
            <a:spAutoFit/>
          </a:bodyPr>
          <a:lstStyle/>
          <a:p>
            <a:pPr algn="ctr"/>
            <a:r>
              <a:rPr lang="en-NZ" sz="1100">
                <a:latin typeface="Acumin Pro" panose="020B0504020202020204" pitchFamily="34" charset="0"/>
              </a:rPr>
              <a:t>This information is intended to provide general guidance and promote understanding. </a:t>
            </a:r>
          </a:p>
        </p:txBody>
      </p:sp>
      <p:sp>
        <p:nvSpPr>
          <p:cNvPr id="11" name="Rectangle 10">
            <a:extLst>
              <a:ext uri="{FF2B5EF4-FFF2-40B4-BE49-F238E27FC236}">
                <a16:creationId xmlns:a16="http://schemas.microsoft.com/office/drawing/2014/main" id="{7E67474D-18D8-D8A0-03D8-5EDACEDE0B94}"/>
              </a:ext>
            </a:extLst>
          </p:cNvPr>
          <p:cNvSpPr/>
          <p:nvPr/>
        </p:nvSpPr>
        <p:spPr>
          <a:xfrm>
            <a:off x="8313055" y="4340035"/>
            <a:ext cx="1841500" cy="11577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0" name="Picture 9">
            <a:extLst>
              <a:ext uri="{FF2B5EF4-FFF2-40B4-BE49-F238E27FC236}">
                <a16:creationId xmlns:a16="http://schemas.microsoft.com/office/drawing/2014/main" id="{E55945D2-CD3D-6C3D-0A43-E60731874F3B}"/>
              </a:ext>
            </a:extLst>
          </p:cNvPr>
          <p:cNvPicPr>
            <a:picLocks noChangeAspect="1"/>
          </p:cNvPicPr>
          <p:nvPr/>
        </p:nvPicPr>
        <p:blipFill>
          <a:blip r:embed="rId3"/>
          <a:stretch>
            <a:fillRect/>
          </a:stretch>
        </p:blipFill>
        <p:spPr>
          <a:xfrm>
            <a:off x="8287754" y="3569035"/>
            <a:ext cx="1841500" cy="1841500"/>
          </a:xfrm>
          <a:prstGeom prst="rect">
            <a:avLst/>
          </a:prstGeom>
        </p:spPr>
      </p:pic>
      <p:pic>
        <p:nvPicPr>
          <p:cNvPr id="6" name="Picture 5">
            <a:extLst>
              <a:ext uri="{FF2B5EF4-FFF2-40B4-BE49-F238E27FC236}">
                <a16:creationId xmlns:a16="http://schemas.microsoft.com/office/drawing/2014/main" id="{1C384698-FD2F-01A8-4ECA-D62918C8EEAD}"/>
              </a:ext>
            </a:extLst>
          </p:cNvPr>
          <p:cNvPicPr>
            <a:picLocks noChangeAspect="1"/>
          </p:cNvPicPr>
          <p:nvPr/>
        </p:nvPicPr>
        <p:blipFill>
          <a:blip r:embed="rId4"/>
          <a:stretch>
            <a:fillRect/>
          </a:stretch>
        </p:blipFill>
        <p:spPr>
          <a:xfrm>
            <a:off x="2570354" y="3840580"/>
            <a:ext cx="1628392" cy="1628392"/>
          </a:xfrm>
          <a:prstGeom prst="rect">
            <a:avLst/>
          </a:prstGeom>
        </p:spPr>
      </p:pic>
      <p:sp>
        <p:nvSpPr>
          <p:cNvPr id="5" name="Rectangle: Diagonal Corners Rounded 4">
            <a:extLst>
              <a:ext uri="{FF2B5EF4-FFF2-40B4-BE49-F238E27FC236}">
                <a16:creationId xmlns:a16="http://schemas.microsoft.com/office/drawing/2014/main" id="{1CBD2843-B7F3-13E4-11BF-1F48EEA8AC9A}"/>
              </a:ext>
            </a:extLst>
          </p:cNvPr>
          <p:cNvSpPr/>
          <p:nvPr/>
        </p:nvSpPr>
        <p:spPr>
          <a:xfrm>
            <a:off x="743278" y="1674362"/>
            <a:ext cx="11111622" cy="1892575"/>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2" name="Rectangle: Diagonal Corners Rounded 11">
            <a:extLst>
              <a:ext uri="{FF2B5EF4-FFF2-40B4-BE49-F238E27FC236}">
                <a16:creationId xmlns:a16="http://schemas.microsoft.com/office/drawing/2014/main" id="{E50FF2BA-8180-B947-4F60-AE0B13296DE3}"/>
              </a:ext>
            </a:extLst>
          </p:cNvPr>
          <p:cNvSpPr/>
          <p:nvPr/>
        </p:nvSpPr>
        <p:spPr>
          <a:xfrm>
            <a:off x="643232" y="1575025"/>
            <a:ext cx="11111622" cy="1892575"/>
          </a:xfrm>
          <a:prstGeom prst="round2DiagRect">
            <a:avLst/>
          </a:prstGeom>
          <a:solidFill>
            <a:srgbClr val="DBF1F0"/>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sz="2000" b="1">
                <a:solidFill>
                  <a:schemeClr val="tx1"/>
                </a:solidFill>
              </a:rPr>
              <a:t>Safeguarding your community organisation</a:t>
            </a:r>
            <a:endParaRPr lang="en-US" sz="2000" b="1">
              <a:solidFill>
                <a:schemeClr val="tx1"/>
              </a:solidFill>
            </a:endParaRPr>
          </a:p>
          <a:p>
            <a:pPr>
              <a:spcAft>
                <a:spcPts val="1200"/>
              </a:spcAft>
            </a:pPr>
            <a:r>
              <a:rPr lang="en-NZ" sz="1400">
                <a:solidFill>
                  <a:schemeClr val="tx1"/>
                </a:solidFill>
              </a:rPr>
              <a:t>Community organisations often operate with limited resources and volunteer-led structures. Recognising the risks of foreign interference isn’t about taking on national security responsibilities — it’s about identifying any vulnerabilities and strengthening your organisation to protect your members and mission. Even in small, volunteer-led groups, simple practices such as discussing emerging risks, keeping records of decisions, and maintaining clear processes, roles, and responsibilities can make a difference in building resilience to foreign interference.</a:t>
            </a:r>
          </a:p>
        </p:txBody>
      </p:sp>
      <p:sp>
        <p:nvSpPr>
          <p:cNvPr id="3" name="TextBox 2">
            <a:extLst>
              <a:ext uri="{FF2B5EF4-FFF2-40B4-BE49-F238E27FC236}">
                <a16:creationId xmlns:a16="http://schemas.microsoft.com/office/drawing/2014/main" id="{CC81B8F3-D780-AD23-290C-8169753A4D0D}"/>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3</a:t>
            </a:r>
            <a:endParaRPr lang="en-NZ" sz="1600">
              <a:solidFill>
                <a:srgbClr val="007472"/>
              </a:solidFill>
            </a:endParaRPr>
          </a:p>
        </p:txBody>
      </p:sp>
      <p:pic>
        <p:nvPicPr>
          <p:cNvPr id="9" name="Picture 8" descr="A blue and black logo&#10;&#10;AI-generated content may be incorrect.">
            <a:extLst>
              <a:ext uri="{FF2B5EF4-FFF2-40B4-BE49-F238E27FC236}">
                <a16:creationId xmlns:a16="http://schemas.microsoft.com/office/drawing/2014/main" id="{674C4B12-62AE-D5E2-15A8-CC5BA8AD51D5}"/>
              </a:ext>
            </a:extLst>
          </p:cNvPr>
          <p:cNvPicPr>
            <a:picLocks noChangeAspect="1"/>
          </p:cNvPicPr>
          <p:nvPr/>
        </p:nvPicPr>
        <p:blipFill>
          <a:blip r:embed="rId5"/>
          <a:stretch>
            <a:fillRect/>
          </a:stretch>
        </p:blipFill>
        <p:spPr>
          <a:xfrm>
            <a:off x="206008" y="8965737"/>
            <a:ext cx="617556" cy="581541"/>
          </a:xfrm>
          <a:prstGeom prst="rect">
            <a:avLst/>
          </a:prstGeom>
        </p:spPr>
      </p:pic>
    </p:spTree>
    <p:extLst>
      <p:ext uri="{BB962C8B-B14F-4D97-AF65-F5344CB8AC3E}">
        <p14:creationId xmlns:p14="http://schemas.microsoft.com/office/powerpoint/2010/main" val="2224672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618C5-95CE-0316-0C63-48903146F1BA}"/>
            </a:ext>
          </a:extLst>
        </p:cNvPr>
        <p:cNvGrpSpPr/>
        <p:nvPr/>
      </p:nvGrpSpPr>
      <p:grpSpPr>
        <a:xfrm>
          <a:off x="0" y="0"/>
          <a:ext cx="0" cy="0"/>
          <a:chOff x="0" y="0"/>
          <a:chExt cx="0" cy="0"/>
        </a:xfrm>
      </p:grpSpPr>
      <p:sp>
        <p:nvSpPr>
          <p:cNvPr id="10" name="Rectangle: Diagonal Corners Rounded 9">
            <a:extLst>
              <a:ext uri="{FF2B5EF4-FFF2-40B4-BE49-F238E27FC236}">
                <a16:creationId xmlns:a16="http://schemas.microsoft.com/office/drawing/2014/main" id="{EDB5B9A6-B15A-91DA-7227-0140DFF37A49}"/>
              </a:ext>
            </a:extLst>
          </p:cNvPr>
          <p:cNvSpPr/>
          <p:nvPr/>
        </p:nvSpPr>
        <p:spPr>
          <a:xfrm>
            <a:off x="1454508" y="2711996"/>
            <a:ext cx="4739508" cy="1016516"/>
          </a:xfrm>
          <a:prstGeom prst="round2Diag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buClr>
                <a:srgbClr val="4F7D29"/>
              </a:buClr>
              <a:buSzPct val="75000"/>
            </a:pPr>
            <a:r>
              <a:rPr lang="en-NZ" sz="1100" b="1">
                <a:solidFill>
                  <a:schemeClr val="tx1"/>
                </a:solidFill>
              </a:rPr>
              <a:t>Know your organisation’s value</a:t>
            </a:r>
            <a:r>
              <a:rPr lang="en-NZ" sz="1100">
                <a:solidFill>
                  <a:schemeClr val="tx1"/>
                </a:solidFill>
              </a:rPr>
              <a:t>. Consider what aspects of your community organisation might attract interest from foreign state actors — such as your influence, connections with communities and decision-makers, and access to important or sensitive information.</a:t>
            </a:r>
            <a:endParaRPr lang="en-NZ" sz="1100">
              <a:solidFill>
                <a:srgbClr val="0070C0"/>
              </a:solidFill>
            </a:endParaRPr>
          </a:p>
        </p:txBody>
      </p:sp>
      <p:sp>
        <p:nvSpPr>
          <p:cNvPr id="5" name="Rectangle: Diagonal Corners Rounded 4">
            <a:extLst>
              <a:ext uri="{FF2B5EF4-FFF2-40B4-BE49-F238E27FC236}">
                <a16:creationId xmlns:a16="http://schemas.microsoft.com/office/drawing/2014/main" id="{C3A6330A-D110-FA8F-8815-D2A5BB5365B5}"/>
              </a:ext>
            </a:extLst>
          </p:cNvPr>
          <p:cNvSpPr/>
          <p:nvPr/>
        </p:nvSpPr>
        <p:spPr>
          <a:xfrm>
            <a:off x="1454508" y="3990462"/>
            <a:ext cx="4739508" cy="969898"/>
          </a:xfrm>
          <a:prstGeom prst="round2Diag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buClr>
                <a:srgbClr val="4F7D29"/>
              </a:buClr>
              <a:buSzPct val="75000"/>
            </a:pPr>
            <a:r>
              <a:rPr lang="en-NZ" sz="1100" b="1">
                <a:solidFill>
                  <a:schemeClr val="tx1"/>
                </a:solidFill>
              </a:rPr>
              <a:t>Assess your organisation’s risk of foreign interference by identifying which people, information, or activities might be targeted. </a:t>
            </a:r>
            <a:r>
              <a:rPr lang="en-NZ" sz="1100">
                <a:solidFill>
                  <a:schemeClr val="tx1"/>
                </a:solidFill>
              </a:rPr>
              <a:t>Use a </a:t>
            </a:r>
            <a:r>
              <a:rPr lang="en-NZ" sz="1100" b="1">
                <a:solidFill>
                  <a:srgbClr val="467886"/>
                </a:solidFill>
                <a:hlinkClick r:id="rId3">
                  <a:extLst>
                    <a:ext uri="{A12FA001-AC4F-418D-AE19-62706E023703}">
                      <ahyp:hlinkClr xmlns:ahyp="http://schemas.microsoft.com/office/drawing/2018/hyperlinkcolor" val="tx"/>
                    </a:ext>
                  </a:extLst>
                </a:hlinkClick>
              </a:rPr>
              <a:t>risk register</a:t>
            </a:r>
            <a:r>
              <a:rPr lang="en-NZ" sz="1100" b="1">
                <a:solidFill>
                  <a:srgbClr val="467886"/>
                </a:solidFill>
              </a:rPr>
              <a:t> </a:t>
            </a:r>
            <a:r>
              <a:rPr lang="en-NZ" sz="1100">
                <a:solidFill>
                  <a:schemeClr val="tx1"/>
                </a:solidFill>
              </a:rPr>
              <a:t>to help guide this process.</a:t>
            </a:r>
            <a:endParaRPr lang="en-NZ" sz="1100">
              <a:solidFill>
                <a:srgbClr val="0070C0"/>
              </a:solidFill>
            </a:endParaRPr>
          </a:p>
        </p:txBody>
      </p:sp>
      <p:sp>
        <p:nvSpPr>
          <p:cNvPr id="6" name="Rectangle: Diagonal Corners Rounded 5">
            <a:extLst>
              <a:ext uri="{FF2B5EF4-FFF2-40B4-BE49-F238E27FC236}">
                <a16:creationId xmlns:a16="http://schemas.microsoft.com/office/drawing/2014/main" id="{932696F9-59EC-F5D6-E2F6-C136834C9738}"/>
              </a:ext>
            </a:extLst>
          </p:cNvPr>
          <p:cNvSpPr/>
          <p:nvPr/>
        </p:nvSpPr>
        <p:spPr>
          <a:xfrm>
            <a:off x="1454508" y="6362140"/>
            <a:ext cx="4739508" cy="969264"/>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endParaRPr lang="en-NZ" sz="1100">
              <a:solidFill>
                <a:schemeClr val="tx1"/>
              </a:solidFill>
            </a:endParaRPr>
          </a:p>
          <a:p>
            <a:pPr fontAlgn="base">
              <a:spcBef>
                <a:spcPts val="599"/>
              </a:spcBef>
              <a:spcAft>
                <a:spcPts val="1200"/>
              </a:spcAft>
            </a:pPr>
            <a:r>
              <a:rPr lang="en-NZ" sz="1100" b="1">
                <a:solidFill>
                  <a:schemeClr val="tx1"/>
                </a:solidFill>
              </a:rPr>
              <a:t>Have clear and comprehensive policies </a:t>
            </a:r>
            <a:r>
              <a:rPr lang="en-NZ" sz="1100">
                <a:solidFill>
                  <a:schemeClr val="tx1"/>
                </a:solidFill>
              </a:rPr>
              <a:t>that set out how your organisation operates and makes decisions. This promotes transparency and consistency in how your organisation operates. </a:t>
            </a:r>
            <a:r>
              <a:rPr lang="en-NZ" sz="1100" b="1">
                <a:solidFill>
                  <a:srgbClr val="467886"/>
                </a:solidFill>
              </a:rPr>
              <a:t>See</a:t>
            </a:r>
            <a:r>
              <a:rPr lang="en-NZ" sz="1100">
                <a:solidFill>
                  <a:schemeClr val="tx1"/>
                </a:solidFill>
              </a:rPr>
              <a:t> </a:t>
            </a:r>
            <a:r>
              <a:rPr lang="en-NZ" sz="1100" b="1">
                <a:solidFill>
                  <a:srgbClr val="00908B"/>
                </a:solidFill>
                <a:hlinkClick r:id="rId4" action="ppaction://hlinksldjump"/>
              </a:rPr>
              <a:t>Policy Health Check</a:t>
            </a:r>
            <a:endParaRPr lang="en-NZ" sz="1100" b="1">
              <a:solidFill>
                <a:srgbClr val="00908B"/>
              </a:solidFill>
            </a:endParaRPr>
          </a:p>
          <a:p>
            <a:pPr fontAlgn="base">
              <a:spcBef>
                <a:spcPts val="599"/>
              </a:spcBef>
              <a:spcAft>
                <a:spcPts val="1200"/>
              </a:spcAft>
            </a:pPr>
            <a:endParaRPr lang="en-NZ" sz="1100">
              <a:solidFill>
                <a:schemeClr val="tx1"/>
              </a:solidFill>
            </a:endParaRPr>
          </a:p>
        </p:txBody>
      </p:sp>
      <p:sp>
        <p:nvSpPr>
          <p:cNvPr id="7" name="Rectangle: Diagonal Corners Rounded 6">
            <a:extLst>
              <a:ext uri="{FF2B5EF4-FFF2-40B4-BE49-F238E27FC236}">
                <a16:creationId xmlns:a16="http://schemas.microsoft.com/office/drawing/2014/main" id="{9E233A98-B15D-7200-75EB-FAFA81CAD026}"/>
              </a:ext>
            </a:extLst>
          </p:cNvPr>
          <p:cNvSpPr/>
          <p:nvPr/>
        </p:nvSpPr>
        <p:spPr>
          <a:xfrm>
            <a:off x="7307471" y="2659569"/>
            <a:ext cx="4739508" cy="1057894"/>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lnSpc>
                <a:spcPts val="1618"/>
              </a:lnSpc>
              <a:spcBef>
                <a:spcPts val="599"/>
              </a:spcBef>
              <a:spcAft>
                <a:spcPts val="1200"/>
              </a:spcAft>
            </a:pPr>
            <a:endParaRPr lang="en-NZ" sz="1100">
              <a:solidFill>
                <a:schemeClr val="tx1"/>
              </a:solidFill>
            </a:endParaRPr>
          </a:p>
          <a:p>
            <a:pPr lvl="0"/>
            <a:r>
              <a:rPr lang="en-NZ" sz="1100">
                <a:solidFill>
                  <a:schemeClr val="tx1"/>
                </a:solidFill>
              </a:rPr>
              <a:t>Encourage a culture </a:t>
            </a:r>
            <a:r>
              <a:rPr lang="en-NZ" sz="1100" b="1">
                <a:solidFill>
                  <a:schemeClr val="tx1"/>
                </a:solidFill>
              </a:rPr>
              <a:t>where vigilance and questioning unusual behaviour are part of everyday practice</a:t>
            </a:r>
            <a:r>
              <a:rPr lang="en-NZ" sz="1100">
                <a:solidFill>
                  <a:schemeClr val="tx1"/>
                </a:solidFill>
              </a:rPr>
              <a:t>. If something feels off, trust your instincts and tell someone. </a:t>
            </a:r>
            <a:br>
              <a:rPr lang="en-NZ" sz="1100">
                <a:solidFill>
                  <a:schemeClr val="tx1"/>
                </a:solidFill>
              </a:rPr>
            </a:br>
            <a:endParaRPr lang="en-NZ" sz="1100">
              <a:solidFill>
                <a:schemeClr val="tx1"/>
              </a:solidFill>
            </a:endParaRPr>
          </a:p>
          <a:p>
            <a:pPr lvl="0"/>
            <a:endParaRPr lang="en-NZ" sz="1100">
              <a:solidFill>
                <a:schemeClr val="tx1"/>
              </a:solidFill>
            </a:endParaRPr>
          </a:p>
        </p:txBody>
      </p:sp>
      <p:sp>
        <p:nvSpPr>
          <p:cNvPr id="11" name="Rectangle: Diagonal Corners Rounded 10">
            <a:extLst>
              <a:ext uri="{FF2B5EF4-FFF2-40B4-BE49-F238E27FC236}">
                <a16:creationId xmlns:a16="http://schemas.microsoft.com/office/drawing/2014/main" id="{4F3E0A02-BB7F-9C76-E8CF-60D8B6A0AD21}"/>
              </a:ext>
            </a:extLst>
          </p:cNvPr>
          <p:cNvSpPr/>
          <p:nvPr/>
        </p:nvSpPr>
        <p:spPr>
          <a:xfrm>
            <a:off x="7313303" y="3912735"/>
            <a:ext cx="4733676" cy="938049"/>
          </a:xfrm>
          <a:prstGeom prst="round2Diag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lnSpc>
                <a:spcPts val="1618"/>
              </a:lnSpc>
              <a:spcBef>
                <a:spcPts val="599"/>
              </a:spcBef>
              <a:spcAft>
                <a:spcPts val="1200"/>
              </a:spcAft>
            </a:pPr>
            <a:r>
              <a:rPr lang="en-NZ" sz="1100" b="1">
                <a:solidFill>
                  <a:schemeClr val="tx1"/>
                </a:solidFill>
              </a:rPr>
              <a:t>Check decisions, partnerships, and funding opportunities against your organisation’s values, strategy and priorities </a:t>
            </a:r>
            <a:r>
              <a:rPr lang="en-NZ" sz="1100">
                <a:solidFill>
                  <a:schemeClr val="tx1"/>
                </a:solidFill>
              </a:rPr>
              <a:t>to help your organisation maintain a clear direction in its decisions, activities, and partnerships.</a:t>
            </a:r>
          </a:p>
        </p:txBody>
      </p:sp>
      <p:sp>
        <p:nvSpPr>
          <p:cNvPr id="13" name="Rectangle: Diagonal Corners Rounded 12">
            <a:extLst>
              <a:ext uri="{FF2B5EF4-FFF2-40B4-BE49-F238E27FC236}">
                <a16:creationId xmlns:a16="http://schemas.microsoft.com/office/drawing/2014/main" id="{44BE49F0-DED1-24A3-78F1-C83020046E49}"/>
              </a:ext>
            </a:extLst>
          </p:cNvPr>
          <p:cNvSpPr/>
          <p:nvPr/>
        </p:nvSpPr>
        <p:spPr>
          <a:xfrm>
            <a:off x="1454508" y="5193910"/>
            <a:ext cx="4736592" cy="966941"/>
          </a:xfrm>
          <a:prstGeom prst="round2DiagRect">
            <a:avLst/>
          </a:prstGeom>
          <a:solidFill>
            <a:schemeClr val="bg1">
              <a:alpha val="4706"/>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sz="1100" b="1">
                <a:solidFill>
                  <a:schemeClr val="tx1"/>
                </a:solidFill>
              </a:rPr>
              <a:t>Make sure all board members, staff, and volunteers understand what foreign interference is</a:t>
            </a:r>
            <a:r>
              <a:rPr lang="en-NZ" sz="1100">
                <a:solidFill>
                  <a:schemeClr val="tx1"/>
                </a:solidFill>
              </a:rPr>
              <a:t>, how to recognise its potential risks, and how it could affect your community organisation. </a:t>
            </a:r>
            <a:r>
              <a:rPr lang="en-NZ" sz="1100" b="1">
                <a:solidFill>
                  <a:srgbClr val="467886"/>
                </a:solidFill>
              </a:rPr>
              <a:t>See </a:t>
            </a:r>
            <a:r>
              <a:rPr lang="en-NZ" sz="1100" b="1">
                <a:solidFill>
                  <a:srgbClr val="467886"/>
                </a:solidFill>
                <a:hlinkClick r:id="rId5">
                  <a:extLst>
                    <a:ext uri="{A12FA001-AC4F-418D-AE19-62706E023703}">
                      <ahyp:hlinkClr xmlns:ahyp="http://schemas.microsoft.com/office/drawing/2018/hyperlinkcolor" val="tx"/>
                    </a:ext>
                  </a:extLst>
                </a:hlinkClick>
              </a:rPr>
              <a:t>Information about foreign interference</a:t>
            </a:r>
            <a:endParaRPr lang="en-NZ" sz="1100" b="1">
              <a:solidFill>
                <a:srgbClr val="467886"/>
              </a:solidFill>
              <a:highlight>
                <a:srgbClr val="FF00FF"/>
              </a:highlight>
            </a:endParaRPr>
          </a:p>
        </p:txBody>
      </p:sp>
      <p:sp>
        <p:nvSpPr>
          <p:cNvPr id="14" name="Rectangle: Diagonal Corners Rounded 13">
            <a:extLst>
              <a:ext uri="{FF2B5EF4-FFF2-40B4-BE49-F238E27FC236}">
                <a16:creationId xmlns:a16="http://schemas.microsoft.com/office/drawing/2014/main" id="{C593070F-6107-0247-9725-2FF98566B9A4}"/>
              </a:ext>
            </a:extLst>
          </p:cNvPr>
          <p:cNvSpPr/>
          <p:nvPr/>
        </p:nvSpPr>
        <p:spPr>
          <a:xfrm>
            <a:off x="7296038" y="5086561"/>
            <a:ext cx="4736592" cy="1016515"/>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NZ" sz="1100">
                <a:solidFill>
                  <a:schemeClr val="tx1"/>
                </a:solidFill>
              </a:rPr>
              <a:t>Have clear </a:t>
            </a:r>
            <a:r>
              <a:rPr lang="en-NZ" sz="1100" b="1">
                <a:solidFill>
                  <a:schemeClr val="tx1"/>
                </a:solidFill>
              </a:rPr>
              <a:t>policies for managing stakeholder relationships, donations and funding</a:t>
            </a:r>
            <a:r>
              <a:rPr lang="en-NZ" sz="1100">
                <a:solidFill>
                  <a:schemeClr val="tx1"/>
                </a:solidFill>
              </a:rPr>
              <a:t>. Make sure all board members and staff are aware of them and document any new relationships or contributions.</a:t>
            </a:r>
            <a:endParaRPr lang="en-US" sz="1100">
              <a:solidFill>
                <a:schemeClr val="tx1"/>
              </a:solidFill>
            </a:endParaRPr>
          </a:p>
        </p:txBody>
      </p:sp>
      <p:sp>
        <p:nvSpPr>
          <p:cNvPr id="23" name="Rectangle: Diagonal Corners Rounded 22">
            <a:extLst>
              <a:ext uri="{FF2B5EF4-FFF2-40B4-BE49-F238E27FC236}">
                <a16:creationId xmlns:a16="http://schemas.microsoft.com/office/drawing/2014/main" id="{586F500B-414A-501B-3987-7BF2262CEF5F}"/>
              </a:ext>
            </a:extLst>
          </p:cNvPr>
          <p:cNvSpPr/>
          <p:nvPr/>
        </p:nvSpPr>
        <p:spPr>
          <a:xfrm>
            <a:off x="7296038" y="6374602"/>
            <a:ext cx="4736592" cy="969264"/>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NZ" sz="1100" b="1">
                <a:solidFill>
                  <a:schemeClr val="tx1"/>
                </a:solidFill>
              </a:rPr>
              <a:t>Scrutinise all donations, grants, funding and offers of support </a:t>
            </a:r>
            <a:r>
              <a:rPr lang="en-NZ" sz="1100">
                <a:solidFill>
                  <a:schemeClr val="tx1"/>
                </a:solidFill>
              </a:rPr>
              <a:t>to minimise the risk of inappropriate obligations, influence, expectations, or pressure being attached to them. </a:t>
            </a:r>
            <a:r>
              <a:rPr lang="en-NZ" sz="1100" b="1">
                <a:solidFill>
                  <a:srgbClr val="467886"/>
                </a:solidFill>
              </a:rPr>
              <a:t>See</a:t>
            </a:r>
            <a:r>
              <a:rPr lang="en-NZ" sz="1100">
                <a:solidFill>
                  <a:schemeClr val="tx1"/>
                </a:solidFill>
              </a:rPr>
              <a:t> </a:t>
            </a:r>
            <a:r>
              <a:rPr lang="en-NZ" sz="1100" b="1">
                <a:solidFill>
                  <a:srgbClr val="00908B"/>
                </a:solidFill>
                <a:hlinkClick r:id="rId6" action="ppaction://hlinksldjump"/>
              </a:rPr>
              <a:t>Checklist: Gifts, funding and donations</a:t>
            </a:r>
            <a:endParaRPr lang="en-US" sz="1100" b="1">
              <a:solidFill>
                <a:srgbClr val="00908B"/>
              </a:solidFill>
              <a:highlight>
                <a:srgbClr val="FF00FF"/>
              </a:highlight>
            </a:endParaRPr>
          </a:p>
        </p:txBody>
      </p:sp>
      <p:sp>
        <p:nvSpPr>
          <p:cNvPr id="2" name="TextBox 1">
            <a:extLst>
              <a:ext uri="{FF2B5EF4-FFF2-40B4-BE49-F238E27FC236}">
                <a16:creationId xmlns:a16="http://schemas.microsoft.com/office/drawing/2014/main" id="{19152603-5660-C4CD-29B4-CA57A186E6A6}"/>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3" name="Rectangle 2">
            <a:extLst>
              <a:ext uri="{FF2B5EF4-FFF2-40B4-BE49-F238E27FC236}">
                <a16:creationId xmlns:a16="http://schemas.microsoft.com/office/drawing/2014/main" id="{4C41638B-B994-6FCF-2F03-3691384FE496}"/>
              </a:ext>
            </a:extLst>
          </p:cNvPr>
          <p:cNvSpPr/>
          <p:nvPr/>
        </p:nvSpPr>
        <p:spPr>
          <a:xfrm>
            <a:off x="0" y="0"/>
            <a:ext cx="12801600" cy="1373314"/>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8" name="Rectangle: Diagonal Corners Rounded 17">
            <a:extLst>
              <a:ext uri="{FF2B5EF4-FFF2-40B4-BE49-F238E27FC236}">
                <a16:creationId xmlns:a16="http://schemas.microsoft.com/office/drawing/2014/main" id="{2BA5851C-1EF2-B496-3646-F403B090A2E3}"/>
              </a:ext>
            </a:extLst>
          </p:cNvPr>
          <p:cNvSpPr/>
          <p:nvPr/>
        </p:nvSpPr>
        <p:spPr>
          <a:xfrm>
            <a:off x="1454508" y="7593353"/>
            <a:ext cx="4739508" cy="941832"/>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sz="1100" b="1">
                <a:solidFill>
                  <a:schemeClr val="tx1"/>
                </a:solidFill>
              </a:rPr>
              <a:t>Have a clear and comprehensive </a:t>
            </a:r>
            <a:r>
              <a:rPr lang="en-NZ" sz="1100" b="1">
                <a:solidFill>
                  <a:srgbClr val="467886"/>
                </a:solidFill>
                <a:hlinkClick r:id="rId7">
                  <a:extLst>
                    <a:ext uri="{A12FA001-AC4F-418D-AE19-62706E023703}">
                      <ahyp:hlinkClr xmlns:ahyp="http://schemas.microsoft.com/office/drawing/2018/hyperlinkcolor" val="tx"/>
                    </a:ext>
                  </a:extLst>
                </a:hlinkClick>
              </a:rPr>
              <a:t>Code of Conduct</a:t>
            </a:r>
            <a:r>
              <a:rPr lang="en-NZ" sz="1100" b="1">
                <a:solidFill>
                  <a:srgbClr val="467886"/>
                </a:solidFill>
              </a:rPr>
              <a:t> </a:t>
            </a:r>
            <a:r>
              <a:rPr lang="en-NZ" sz="1100">
                <a:solidFill>
                  <a:schemeClr val="tx1"/>
                </a:solidFill>
              </a:rPr>
              <a:t>to guide governance, employees and volunteers to maintain integrity and adhere to your internal policies.</a:t>
            </a:r>
            <a:r>
              <a:rPr lang="en-NZ" sz="1100" b="1">
                <a:solidFill>
                  <a:srgbClr val="467886"/>
                </a:solidFill>
              </a:rPr>
              <a:t> See</a:t>
            </a:r>
            <a:r>
              <a:rPr lang="en-NZ" sz="1100">
                <a:solidFill>
                  <a:schemeClr val="tx1"/>
                </a:solidFill>
              </a:rPr>
              <a:t> </a:t>
            </a:r>
            <a:r>
              <a:rPr lang="en-NZ" sz="1100" b="1">
                <a:solidFill>
                  <a:srgbClr val="00908B"/>
                </a:solidFill>
                <a:hlinkClick r:id="rId4" action="ppaction://hlinksldjump"/>
              </a:rPr>
              <a:t>Policy Health Check</a:t>
            </a:r>
            <a:endParaRPr lang="en-NZ" sz="1100">
              <a:solidFill>
                <a:schemeClr val="tx1"/>
              </a:solidFill>
            </a:endParaRPr>
          </a:p>
        </p:txBody>
      </p:sp>
      <p:sp>
        <p:nvSpPr>
          <p:cNvPr id="19" name="Rectangle: Diagonal Corners Rounded 18">
            <a:extLst>
              <a:ext uri="{FF2B5EF4-FFF2-40B4-BE49-F238E27FC236}">
                <a16:creationId xmlns:a16="http://schemas.microsoft.com/office/drawing/2014/main" id="{8D6192FF-7D9B-0494-5221-D559497D740A}"/>
              </a:ext>
            </a:extLst>
          </p:cNvPr>
          <p:cNvSpPr/>
          <p:nvPr/>
        </p:nvSpPr>
        <p:spPr>
          <a:xfrm>
            <a:off x="7293122" y="7630450"/>
            <a:ext cx="4736592" cy="877824"/>
          </a:xfrm>
          <a:prstGeom prst="round2Diag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spcBef>
                <a:spcPts val="599"/>
              </a:spcBef>
              <a:spcAft>
                <a:spcPts val="1200"/>
              </a:spcAft>
            </a:pPr>
            <a:r>
              <a:rPr lang="en-NZ" sz="1100" b="1">
                <a:solidFill>
                  <a:schemeClr val="tx1"/>
                </a:solidFill>
              </a:rPr>
              <a:t>Ensure IT and cyber security systems and policies are up to date, </a:t>
            </a:r>
            <a:r>
              <a:rPr lang="en-NZ" sz="1100">
                <a:solidFill>
                  <a:schemeClr val="tx1"/>
                </a:solidFill>
              </a:rPr>
              <a:t>to help keep your systems and information protected from potential threats.</a:t>
            </a:r>
            <a:r>
              <a:rPr lang="en-NZ" sz="1100" b="1">
                <a:solidFill>
                  <a:srgbClr val="467886"/>
                </a:solidFill>
              </a:rPr>
              <a:t> See</a:t>
            </a:r>
            <a:r>
              <a:rPr lang="en-NZ" sz="1100">
                <a:solidFill>
                  <a:schemeClr val="tx1"/>
                </a:solidFill>
              </a:rPr>
              <a:t> </a:t>
            </a:r>
            <a:r>
              <a:rPr lang="en-NZ" sz="1100" b="1">
                <a:solidFill>
                  <a:srgbClr val="00908B"/>
                </a:solidFill>
                <a:hlinkClick r:id="rId8" action="ppaction://hlinksldjump"/>
              </a:rPr>
              <a:t>Key practices for strengthening IT and device security</a:t>
            </a:r>
            <a:endParaRPr lang="en-NZ" sz="1100" b="1">
              <a:solidFill>
                <a:srgbClr val="00908B"/>
              </a:solidFill>
              <a:highlight>
                <a:srgbClr val="FF00FF"/>
              </a:highlight>
            </a:endParaRPr>
          </a:p>
        </p:txBody>
      </p:sp>
      <p:sp>
        <p:nvSpPr>
          <p:cNvPr id="8" name="TextBox 7">
            <a:extLst>
              <a:ext uri="{FF2B5EF4-FFF2-40B4-BE49-F238E27FC236}">
                <a16:creationId xmlns:a16="http://schemas.microsoft.com/office/drawing/2014/main" id="{D79A39EA-7FE7-0A78-7799-404BE5B4E3DF}"/>
              </a:ext>
            </a:extLst>
          </p:cNvPr>
          <p:cNvSpPr txBox="1"/>
          <p:nvPr/>
        </p:nvSpPr>
        <p:spPr>
          <a:xfrm>
            <a:off x="775438" y="9032695"/>
            <a:ext cx="9973474" cy="430887"/>
          </a:xfrm>
          <a:prstGeom prst="rect">
            <a:avLst/>
          </a:prstGeom>
          <a:noFill/>
        </p:spPr>
        <p:txBody>
          <a:bodyPr wrap="square" rtlCol="0">
            <a:spAutoFit/>
          </a:bodyPr>
          <a:lstStyle/>
          <a:p>
            <a:r>
              <a:rPr lang="en-NZ" sz="1100" b="1">
                <a:latin typeface="Acumin Pro" panose="020B0504020202020204" pitchFamily="34" charset="0"/>
              </a:rPr>
              <a:t>Organisations are required to comply with relevant New Zealand legislation, such as the Charities Act 2005 and the Incorporated Societies Act 2022.</a:t>
            </a:r>
          </a:p>
          <a:p>
            <a:r>
              <a:rPr lang="en-NZ" sz="1100">
                <a:latin typeface="Acumin Pro" panose="020B0504020202020204" pitchFamily="34" charset="0"/>
              </a:rPr>
              <a:t>This information is intended to provide general guidance and promote understanding. </a:t>
            </a:r>
          </a:p>
        </p:txBody>
      </p:sp>
      <p:sp>
        <p:nvSpPr>
          <p:cNvPr id="12" name="TextBox 11">
            <a:extLst>
              <a:ext uri="{FF2B5EF4-FFF2-40B4-BE49-F238E27FC236}">
                <a16:creationId xmlns:a16="http://schemas.microsoft.com/office/drawing/2014/main" id="{0AFD8F4B-6BD7-6930-046C-976CD6B0FC1E}"/>
              </a:ext>
            </a:extLst>
          </p:cNvPr>
          <p:cNvSpPr txBox="1"/>
          <p:nvPr/>
        </p:nvSpPr>
        <p:spPr>
          <a:xfrm>
            <a:off x="367800" y="1704800"/>
            <a:ext cx="8127692" cy="646331"/>
          </a:xfrm>
          <a:prstGeom prst="rect">
            <a:avLst/>
          </a:prstGeom>
          <a:noFill/>
        </p:spPr>
        <p:txBody>
          <a:bodyPr wrap="square" rtlCol="0">
            <a:spAutoFit/>
          </a:bodyPr>
          <a:lstStyle/>
          <a:p>
            <a:r>
              <a:rPr lang="en-NZ" b="1"/>
              <a:t>As leaders, you play a key role in guiding your organisation to withstand foreign interference. </a:t>
            </a:r>
            <a:r>
              <a:rPr lang="en-NZ" b="1">
                <a:solidFill>
                  <a:srgbClr val="007472"/>
                </a:solidFill>
              </a:rPr>
              <a:t>Here are some key actions you can take:</a:t>
            </a:r>
          </a:p>
        </p:txBody>
      </p:sp>
      <p:sp>
        <p:nvSpPr>
          <p:cNvPr id="28" name="TextBox 27">
            <a:extLst>
              <a:ext uri="{FF2B5EF4-FFF2-40B4-BE49-F238E27FC236}">
                <a16:creationId xmlns:a16="http://schemas.microsoft.com/office/drawing/2014/main" id="{7D259AC2-E4D4-8C2A-CD9D-26EA57F88785}"/>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4</a:t>
            </a:r>
            <a:endParaRPr lang="en-NZ" sz="1600">
              <a:solidFill>
                <a:srgbClr val="007472"/>
              </a:solidFill>
            </a:endParaRPr>
          </a:p>
        </p:txBody>
      </p:sp>
      <p:sp>
        <p:nvSpPr>
          <p:cNvPr id="30" name="TextBox 29">
            <a:extLst>
              <a:ext uri="{FF2B5EF4-FFF2-40B4-BE49-F238E27FC236}">
                <a16:creationId xmlns:a16="http://schemas.microsoft.com/office/drawing/2014/main" id="{097397EB-7058-6C49-FA03-F11934F97B67}"/>
              </a:ext>
            </a:extLst>
          </p:cNvPr>
          <p:cNvSpPr txBox="1"/>
          <p:nvPr/>
        </p:nvSpPr>
        <p:spPr>
          <a:xfrm>
            <a:off x="197077" y="226921"/>
            <a:ext cx="10216923"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actions for guiding your organisation</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leaders</a:t>
            </a:r>
            <a:endParaRPr lang="en-NZ" sz="2800" b="1">
              <a:solidFill>
                <a:schemeClr val="bg1"/>
              </a:solidFill>
              <a:latin typeface="Acumin Pro" panose="020B0504020202020204" pitchFamily="34" charset="0"/>
            </a:endParaRPr>
          </a:p>
        </p:txBody>
      </p:sp>
      <p:pic>
        <p:nvPicPr>
          <p:cNvPr id="9" name="Picture 8" descr="A blue and black logo&#10;&#10;AI-generated content may be incorrect.">
            <a:extLst>
              <a:ext uri="{FF2B5EF4-FFF2-40B4-BE49-F238E27FC236}">
                <a16:creationId xmlns:a16="http://schemas.microsoft.com/office/drawing/2014/main" id="{A0F291F0-9E4D-82AD-9121-AEE2AE51968C}"/>
              </a:ext>
            </a:extLst>
          </p:cNvPr>
          <p:cNvPicPr>
            <a:picLocks noChangeAspect="1"/>
          </p:cNvPicPr>
          <p:nvPr/>
        </p:nvPicPr>
        <p:blipFill>
          <a:blip r:embed="rId9"/>
          <a:stretch>
            <a:fillRect/>
          </a:stretch>
        </p:blipFill>
        <p:spPr>
          <a:xfrm>
            <a:off x="206008" y="8965737"/>
            <a:ext cx="617556" cy="581541"/>
          </a:xfrm>
          <a:prstGeom prst="rect">
            <a:avLst/>
          </a:prstGeom>
        </p:spPr>
      </p:pic>
      <p:pic>
        <p:nvPicPr>
          <p:cNvPr id="17" name="Picture 16">
            <a:extLst>
              <a:ext uri="{FF2B5EF4-FFF2-40B4-BE49-F238E27FC236}">
                <a16:creationId xmlns:a16="http://schemas.microsoft.com/office/drawing/2014/main" id="{C816867E-7498-8EA3-7BC8-22F310DB7682}"/>
              </a:ext>
            </a:extLst>
          </p:cNvPr>
          <p:cNvPicPr>
            <a:picLocks noChangeAspect="1"/>
          </p:cNvPicPr>
          <p:nvPr/>
        </p:nvPicPr>
        <p:blipFill>
          <a:blip r:embed="rId10"/>
          <a:stretch>
            <a:fillRect/>
          </a:stretch>
        </p:blipFill>
        <p:spPr>
          <a:xfrm>
            <a:off x="928035" y="2907056"/>
            <a:ext cx="526473" cy="526473"/>
          </a:xfrm>
          <a:prstGeom prst="rect">
            <a:avLst/>
          </a:prstGeom>
        </p:spPr>
      </p:pic>
      <p:pic>
        <p:nvPicPr>
          <p:cNvPr id="20" name="Picture 19">
            <a:extLst>
              <a:ext uri="{FF2B5EF4-FFF2-40B4-BE49-F238E27FC236}">
                <a16:creationId xmlns:a16="http://schemas.microsoft.com/office/drawing/2014/main" id="{34F18169-3706-6B12-EE9D-D1380EDC333C}"/>
              </a:ext>
            </a:extLst>
          </p:cNvPr>
          <p:cNvPicPr>
            <a:picLocks noChangeAspect="1"/>
          </p:cNvPicPr>
          <p:nvPr/>
        </p:nvPicPr>
        <p:blipFill>
          <a:blip r:embed="rId10"/>
          <a:stretch>
            <a:fillRect/>
          </a:stretch>
        </p:blipFill>
        <p:spPr>
          <a:xfrm>
            <a:off x="928034" y="4260394"/>
            <a:ext cx="526473" cy="526473"/>
          </a:xfrm>
          <a:prstGeom prst="rect">
            <a:avLst/>
          </a:prstGeom>
        </p:spPr>
      </p:pic>
      <p:pic>
        <p:nvPicPr>
          <p:cNvPr id="21" name="Picture 20">
            <a:extLst>
              <a:ext uri="{FF2B5EF4-FFF2-40B4-BE49-F238E27FC236}">
                <a16:creationId xmlns:a16="http://schemas.microsoft.com/office/drawing/2014/main" id="{B6CE5473-1D1A-2DB0-D205-32E9945F913E}"/>
              </a:ext>
            </a:extLst>
          </p:cNvPr>
          <p:cNvPicPr>
            <a:picLocks noChangeAspect="1"/>
          </p:cNvPicPr>
          <p:nvPr/>
        </p:nvPicPr>
        <p:blipFill>
          <a:blip r:embed="rId10"/>
          <a:stretch>
            <a:fillRect/>
          </a:stretch>
        </p:blipFill>
        <p:spPr>
          <a:xfrm>
            <a:off x="928033" y="5412990"/>
            <a:ext cx="526473" cy="526473"/>
          </a:xfrm>
          <a:prstGeom prst="rect">
            <a:avLst/>
          </a:prstGeom>
        </p:spPr>
      </p:pic>
      <p:pic>
        <p:nvPicPr>
          <p:cNvPr id="22" name="Picture 21">
            <a:extLst>
              <a:ext uri="{FF2B5EF4-FFF2-40B4-BE49-F238E27FC236}">
                <a16:creationId xmlns:a16="http://schemas.microsoft.com/office/drawing/2014/main" id="{A1DCA900-7DC8-2E29-7E85-1D598E60C09C}"/>
              </a:ext>
            </a:extLst>
          </p:cNvPr>
          <p:cNvPicPr>
            <a:picLocks noChangeAspect="1"/>
          </p:cNvPicPr>
          <p:nvPr/>
        </p:nvPicPr>
        <p:blipFill>
          <a:blip r:embed="rId10"/>
          <a:stretch>
            <a:fillRect/>
          </a:stretch>
        </p:blipFill>
        <p:spPr>
          <a:xfrm>
            <a:off x="928032" y="6595997"/>
            <a:ext cx="526473" cy="526473"/>
          </a:xfrm>
          <a:prstGeom prst="rect">
            <a:avLst/>
          </a:prstGeom>
        </p:spPr>
      </p:pic>
      <p:pic>
        <p:nvPicPr>
          <p:cNvPr id="25" name="Picture 24">
            <a:extLst>
              <a:ext uri="{FF2B5EF4-FFF2-40B4-BE49-F238E27FC236}">
                <a16:creationId xmlns:a16="http://schemas.microsoft.com/office/drawing/2014/main" id="{A24FF8D3-2C25-3DA3-A46B-C2C15778223F}"/>
              </a:ext>
            </a:extLst>
          </p:cNvPr>
          <p:cNvPicPr>
            <a:picLocks noChangeAspect="1"/>
          </p:cNvPicPr>
          <p:nvPr/>
        </p:nvPicPr>
        <p:blipFill>
          <a:blip r:embed="rId10"/>
          <a:stretch>
            <a:fillRect/>
          </a:stretch>
        </p:blipFill>
        <p:spPr>
          <a:xfrm>
            <a:off x="928032" y="7790355"/>
            <a:ext cx="526473" cy="526473"/>
          </a:xfrm>
          <a:prstGeom prst="rect">
            <a:avLst/>
          </a:prstGeom>
        </p:spPr>
      </p:pic>
      <p:pic>
        <p:nvPicPr>
          <p:cNvPr id="26" name="Picture 25">
            <a:extLst>
              <a:ext uri="{FF2B5EF4-FFF2-40B4-BE49-F238E27FC236}">
                <a16:creationId xmlns:a16="http://schemas.microsoft.com/office/drawing/2014/main" id="{C6E8ECD9-1AE7-BE1E-7C1A-36B0E4B54865}"/>
              </a:ext>
            </a:extLst>
          </p:cNvPr>
          <p:cNvPicPr>
            <a:picLocks noChangeAspect="1"/>
          </p:cNvPicPr>
          <p:nvPr/>
        </p:nvPicPr>
        <p:blipFill>
          <a:blip r:embed="rId10"/>
          <a:stretch>
            <a:fillRect/>
          </a:stretch>
        </p:blipFill>
        <p:spPr>
          <a:xfrm>
            <a:off x="6766649" y="2907056"/>
            <a:ext cx="526473" cy="526473"/>
          </a:xfrm>
          <a:prstGeom prst="rect">
            <a:avLst/>
          </a:prstGeom>
        </p:spPr>
      </p:pic>
      <p:pic>
        <p:nvPicPr>
          <p:cNvPr id="29" name="Picture 28">
            <a:extLst>
              <a:ext uri="{FF2B5EF4-FFF2-40B4-BE49-F238E27FC236}">
                <a16:creationId xmlns:a16="http://schemas.microsoft.com/office/drawing/2014/main" id="{B5B1DD99-A0B2-23EA-0282-6C7C32ECA044}"/>
              </a:ext>
            </a:extLst>
          </p:cNvPr>
          <p:cNvPicPr>
            <a:picLocks noChangeAspect="1"/>
          </p:cNvPicPr>
          <p:nvPr/>
        </p:nvPicPr>
        <p:blipFill>
          <a:blip r:embed="rId10"/>
          <a:stretch>
            <a:fillRect/>
          </a:stretch>
        </p:blipFill>
        <p:spPr>
          <a:xfrm>
            <a:off x="6766648" y="4118522"/>
            <a:ext cx="526473" cy="526473"/>
          </a:xfrm>
          <a:prstGeom prst="rect">
            <a:avLst/>
          </a:prstGeom>
        </p:spPr>
      </p:pic>
      <p:pic>
        <p:nvPicPr>
          <p:cNvPr id="32" name="Picture 31">
            <a:extLst>
              <a:ext uri="{FF2B5EF4-FFF2-40B4-BE49-F238E27FC236}">
                <a16:creationId xmlns:a16="http://schemas.microsoft.com/office/drawing/2014/main" id="{A95D49B8-1645-2D8B-FDB4-4F4A32863B57}"/>
              </a:ext>
            </a:extLst>
          </p:cNvPr>
          <p:cNvPicPr>
            <a:picLocks noChangeAspect="1"/>
          </p:cNvPicPr>
          <p:nvPr/>
        </p:nvPicPr>
        <p:blipFill>
          <a:blip r:embed="rId10"/>
          <a:stretch>
            <a:fillRect/>
          </a:stretch>
        </p:blipFill>
        <p:spPr>
          <a:xfrm>
            <a:off x="6766647" y="5310410"/>
            <a:ext cx="526473" cy="526473"/>
          </a:xfrm>
          <a:prstGeom prst="rect">
            <a:avLst/>
          </a:prstGeom>
        </p:spPr>
      </p:pic>
      <p:pic>
        <p:nvPicPr>
          <p:cNvPr id="34" name="Picture 33">
            <a:extLst>
              <a:ext uri="{FF2B5EF4-FFF2-40B4-BE49-F238E27FC236}">
                <a16:creationId xmlns:a16="http://schemas.microsoft.com/office/drawing/2014/main" id="{26494ED7-2804-7EA5-C245-F55CF2218967}"/>
              </a:ext>
            </a:extLst>
          </p:cNvPr>
          <p:cNvPicPr>
            <a:picLocks noChangeAspect="1"/>
          </p:cNvPicPr>
          <p:nvPr/>
        </p:nvPicPr>
        <p:blipFill>
          <a:blip r:embed="rId10"/>
          <a:stretch>
            <a:fillRect/>
          </a:stretch>
        </p:blipFill>
        <p:spPr>
          <a:xfrm>
            <a:off x="6780998" y="6571470"/>
            <a:ext cx="526473" cy="526473"/>
          </a:xfrm>
          <a:prstGeom prst="rect">
            <a:avLst/>
          </a:prstGeom>
        </p:spPr>
      </p:pic>
      <p:pic>
        <p:nvPicPr>
          <p:cNvPr id="36" name="Picture 35">
            <a:extLst>
              <a:ext uri="{FF2B5EF4-FFF2-40B4-BE49-F238E27FC236}">
                <a16:creationId xmlns:a16="http://schemas.microsoft.com/office/drawing/2014/main" id="{4F0A88FE-447F-1209-B959-D22B6068FF0F}"/>
              </a:ext>
            </a:extLst>
          </p:cNvPr>
          <p:cNvPicPr>
            <a:picLocks noChangeAspect="1"/>
          </p:cNvPicPr>
          <p:nvPr/>
        </p:nvPicPr>
        <p:blipFill>
          <a:blip r:embed="rId10"/>
          <a:stretch>
            <a:fillRect/>
          </a:stretch>
        </p:blipFill>
        <p:spPr>
          <a:xfrm>
            <a:off x="6780998" y="7815216"/>
            <a:ext cx="526473" cy="526473"/>
          </a:xfrm>
          <a:prstGeom prst="rect">
            <a:avLst/>
          </a:prstGeom>
        </p:spPr>
      </p:pic>
    </p:spTree>
    <p:extLst>
      <p:ext uri="{BB962C8B-B14F-4D97-AF65-F5344CB8AC3E}">
        <p14:creationId xmlns:p14="http://schemas.microsoft.com/office/powerpoint/2010/main" val="2850363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1C168-ECF7-AED3-2FAE-1F3FF48F410D}"/>
            </a:ext>
          </a:extLst>
        </p:cNvPr>
        <p:cNvGrpSpPr/>
        <p:nvPr/>
      </p:nvGrpSpPr>
      <p:grpSpPr>
        <a:xfrm>
          <a:off x="0" y="0"/>
          <a:ext cx="0" cy="0"/>
          <a:chOff x="0" y="0"/>
          <a:chExt cx="0" cy="0"/>
        </a:xfrm>
      </p:grpSpPr>
      <p:sp>
        <p:nvSpPr>
          <p:cNvPr id="10" name="Rectangle: Diagonal Corners Rounded 9">
            <a:extLst>
              <a:ext uri="{FF2B5EF4-FFF2-40B4-BE49-F238E27FC236}">
                <a16:creationId xmlns:a16="http://schemas.microsoft.com/office/drawing/2014/main" id="{4A0A646C-3382-5203-F324-923F69472141}"/>
              </a:ext>
            </a:extLst>
          </p:cNvPr>
          <p:cNvSpPr/>
          <p:nvPr/>
        </p:nvSpPr>
        <p:spPr>
          <a:xfrm>
            <a:off x="1113175" y="3511829"/>
            <a:ext cx="3092928" cy="5009322"/>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8" name="Rectangle: Diagonal Corners Rounded 7">
            <a:extLst>
              <a:ext uri="{FF2B5EF4-FFF2-40B4-BE49-F238E27FC236}">
                <a16:creationId xmlns:a16="http://schemas.microsoft.com/office/drawing/2014/main" id="{93CFCD41-4C6D-3B88-7388-E8CED9DAF997}"/>
              </a:ext>
            </a:extLst>
          </p:cNvPr>
          <p:cNvSpPr/>
          <p:nvPr/>
        </p:nvSpPr>
        <p:spPr>
          <a:xfrm>
            <a:off x="5089223" y="3511829"/>
            <a:ext cx="3092928" cy="5009322"/>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6" name="Rectangle: Diagonal Corners Rounded 5">
            <a:extLst>
              <a:ext uri="{FF2B5EF4-FFF2-40B4-BE49-F238E27FC236}">
                <a16:creationId xmlns:a16="http://schemas.microsoft.com/office/drawing/2014/main" id="{F054749E-C587-FCB1-41FF-3103E57E51C1}"/>
              </a:ext>
            </a:extLst>
          </p:cNvPr>
          <p:cNvSpPr/>
          <p:nvPr/>
        </p:nvSpPr>
        <p:spPr>
          <a:xfrm>
            <a:off x="9200120" y="3511829"/>
            <a:ext cx="3092928" cy="5009322"/>
          </a:xfrm>
          <a:prstGeom prst="round2DiagRect">
            <a:avLst/>
          </a:prstGeom>
          <a:solidFill>
            <a:srgbClr val="007472"/>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2" name="TextBox 1">
            <a:extLst>
              <a:ext uri="{FF2B5EF4-FFF2-40B4-BE49-F238E27FC236}">
                <a16:creationId xmlns:a16="http://schemas.microsoft.com/office/drawing/2014/main" id="{C37D8CED-5983-CBA1-8A5C-4278CD6B4145}"/>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3" name="Rectangle 2">
            <a:extLst>
              <a:ext uri="{FF2B5EF4-FFF2-40B4-BE49-F238E27FC236}">
                <a16:creationId xmlns:a16="http://schemas.microsoft.com/office/drawing/2014/main" id="{380E46FC-14F8-8F5E-56C9-B62066842412}"/>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TextBox 8">
            <a:extLst>
              <a:ext uri="{FF2B5EF4-FFF2-40B4-BE49-F238E27FC236}">
                <a16:creationId xmlns:a16="http://schemas.microsoft.com/office/drawing/2014/main" id="{81F88A79-8D25-D18B-D9DC-2BA3D3850373}"/>
              </a:ext>
            </a:extLst>
          </p:cNvPr>
          <p:cNvSpPr txBox="1"/>
          <p:nvPr/>
        </p:nvSpPr>
        <p:spPr>
          <a:xfrm>
            <a:off x="202937" y="114331"/>
            <a:ext cx="9169459"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Building a speaking-up culture</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leaders</a:t>
            </a:r>
            <a:endParaRPr lang="en-NZ" sz="2800" b="1">
              <a:solidFill>
                <a:schemeClr val="bg1"/>
              </a:solidFill>
              <a:latin typeface="Acumin Pro" panose="020B0504020202020204" pitchFamily="34" charset="0"/>
            </a:endParaRPr>
          </a:p>
        </p:txBody>
      </p:sp>
      <p:sp>
        <p:nvSpPr>
          <p:cNvPr id="29" name="TextBox 28">
            <a:extLst>
              <a:ext uri="{FF2B5EF4-FFF2-40B4-BE49-F238E27FC236}">
                <a16:creationId xmlns:a16="http://schemas.microsoft.com/office/drawing/2014/main" id="{DA801FEE-1F37-795B-8379-9A465BE7EE74}"/>
              </a:ext>
            </a:extLst>
          </p:cNvPr>
          <p:cNvSpPr txBox="1"/>
          <p:nvPr/>
        </p:nvSpPr>
        <p:spPr>
          <a:xfrm>
            <a:off x="319893" y="1550680"/>
            <a:ext cx="7341815" cy="892552"/>
          </a:xfrm>
          <a:prstGeom prst="rect">
            <a:avLst/>
          </a:prstGeom>
          <a:noFill/>
        </p:spPr>
        <p:txBody>
          <a:bodyPr wrap="square" rtlCol="0">
            <a:spAutoFit/>
          </a:bodyPr>
          <a:lstStyle/>
          <a:p>
            <a:r>
              <a:rPr lang="en-NZ" sz="2000" b="1">
                <a:solidFill>
                  <a:srgbClr val="007472"/>
                </a:solidFill>
              </a:rPr>
              <a:t>Staying vigilant is everyone’s role. </a:t>
            </a:r>
            <a:br>
              <a:rPr lang="en-NZ" b="1"/>
            </a:br>
            <a:r>
              <a:rPr lang="en-NZ" sz="1600"/>
              <a:t>As leaders, make sure everyone in your community organisation knows they should </a:t>
            </a:r>
            <a:r>
              <a:rPr lang="en-NZ" sz="1600" b="1"/>
              <a:t>speak up early, ask questions and support transparency.</a:t>
            </a:r>
            <a:endParaRPr lang="en-NZ" b="1"/>
          </a:p>
        </p:txBody>
      </p:sp>
      <p:sp>
        <p:nvSpPr>
          <p:cNvPr id="36" name="Rectangle: Diagonal Corners Rounded 35">
            <a:extLst>
              <a:ext uri="{FF2B5EF4-FFF2-40B4-BE49-F238E27FC236}">
                <a16:creationId xmlns:a16="http://schemas.microsoft.com/office/drawing/2014/main" id="{86D165F5-F3CD-56D3-8127-F266B9423081}"/>
              </a:ext>
            </a:extLst>
          </p:cNvPr>
          <p:cNvSpPr/>
          <p:nvPr/>
        </p:nvSpPr>
        <p:spPr>
          <a:xfrm>
            <a:off x="597206" y="3239639"/>
            <a:ext cx="3528649" cy="5212447"/>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spcAft>
                <a:spcPts val="1200"/>
              </a:spcAft>
            </a:pPr>
            <a:endParaRPr lang="en-NZ" sz="2000" b="1">
              <a:solidFill>
                <a:srgbClr val="3A1335"/>
              </a:solidFill>
            </a:endParaRPr>
          </a:p>
          <a:p>
            <a:pPr>
              <a:spcAft>
                <a:spcPts val="1200"/>
              </a:spcAft>
            </a:pPr>
            <a:br>
              <a:rPr lang="en-NZ" sz="2000" b="1"/>
            </a:br>
            <a:r>
              <a:rPr lang="en-NZ" sz="2000" b="1">
                <a:solidFill>
                  <a:srgbClr val="007472"/>
                </a:solidFill>
              </a:rPr>
              <a:t>Speak up early</a:t>
            </a:r>
          </a:p>
          <a:p>
            <a:pPr marL="171450" indent="-171450">
              <a:spcAft>
                <a:spcPts val="1200"/>
              </a:spcAft>
              <a:buFont typeface="Wingdings" panose="05000000000000000000" pitchFamily="2" charset="2"/>
              <a:buChar char="q"/>
            </a:pPr>
            <a:r>
              <a:rPr lang="en-NZ" sz="1200">
                <a:solidFill>
                  <a:schemeClr val="tx1"/>
                </a:solidFill>
              </a:rPr>
              <a:t>If something doesn’t seem right — even if you're unsure.</a:t>
            </a:r>
          </a:p>
          <a:p>
            <a:pPr marL="171450" indent="-171450">
              <a:spcAft>
                <a:spcPts val="1200"/>
              </a:spcAft>
              <a:buFont typeface="Wingdings" panose="05000000000000000000" pitchFamily="2" charset="2"/>
              <a:buChar char="q"/>
            </a:pPr>
            <a:r>
              <a:rPr lang="en-NZ" sz="1200">
                <a:solidFill>
                  <a:schemeClr val="tx1"/>
                </a:solidFill>
              </a:rPr>
              <a:t>About unusual or overly generous offers of funding, gifts, or donations.</a:t>
            </a:r>
          </a:p>
          <a:p>
            <a:pPr marL="171450" indent="-171450">
              <a:spcAft>
                <a:spcPts val="1200"/>
              </a:spcAft>
              <a:buFont typeface="Wingdings" panose="05000000000000000000" pitchFamily="2" charset="2"/>
              <a:buChar char="q"/>
            </a:pPr>
            <a:r>
              <a:rPr lang="en-NZ" sz="1200">
                <a:solidFill>
                  <a:schemeClr val="tx1"/>
                </a:solidFill>
              </a:rPr>
              <a:t>About requests or pressure to bypass normal decision-making processes.</a:t>
            </a:r>
          </a:p>
          <a:p>
            <a:pPr marL="171450" indent="-171450">
              <a:spcAft>
                <a:spcPts val="1200"/>
              </a:spcAft>
              <a:buFont typeface="Wingdings" panose="05000000000000000000" pitchFamily="2" charset="2"/>
              <a:buChar char="q"/>
            </a:pPr>
            <a:r>
              <a:rPr lang="en-NZ" sz="1200">
                <a:solidFill>
                  <a:schemeClr val="tx1"/>
                </a:solidFill>
              </a:rPr>
              <a:t>About inappropriate requests for access to sensitive information.</a:t>
            </a:r>
          </a:p>
          <a:p>
            <a:pPr marL="171450" indent="-171450">
              <a:spcAft>
                <a:spcPts val="1200"/>
              </a:spcAft>
              <a:buFont typeface="Wingdings" panose="05000000000000000000" pitchFamily="2" charset="2"/>
              <a:buChar char="q"/>
            </a:pPr>
            <a:r>
              <a:rPr lang="en-NZ" sz="1200">
                <a:solidFill>
                  <a:schemeClr val="tx1"/>
                </a:solidFill>
              </a:rPr>
              <a:t>If you feel pressured or uncomfortable.</a:t>
            </a:r>
          </a:p>
          <a:p>
            <a:pPr marL="171450" indent="-171450">
              <a:spcAft>
                <a:spcPts val="1200"/>
              </a:spcAft>
              <a:buFont typeface="Wingdings" panose="05000000000000000000" pitchFamily="2" charset="2"/>
              <a:buChar char="q"/>
            </a:pPr>
            <a:r>
              <a:rPr lang="en-NZ" sz="1200">
                <a:solidFill>
                  <a:schemeClr val="tx1"/>
                </a:solidFill>
              </a:rPr>
              <a:t>Know who to go to if you need to discuss a concern.</a:t>
            </a:r>
          </a:p>
          <a:p>
            <a:pPr marL="171450" indent="-171450">
              <a:spcAft>
                <a:spcPts val="1200"/>
              </a:spcAft>
              <a:buFont typeface="Wingdings" panose="05000000000000000000" pitchFamily="2" charset="2"/>
              <a:buChar char="q"/>
            </a:pPr>
            <a:r>
              <a:rPr lang="en-NZ" sz="1200">
                <a:solidFill>
                  <a:schemeClr val="tx1"/>
                </a:solidFill>
              </a:rPr>
              <a:t>Acknowledge and value those who speak up as this can encourage others to do the same.</a:t>
            </a:r>
            <a:br>
              <a:rPr lang="en-NZ" sz="1200"/>
            </a:br>
            <a:br>
              <a:rPr lang="en-NZ" sz="1200"/>
            </a:br>
            <a:br>
              <a:rPr lang="en-NZ" sz="1200"/>
            </a:br>
            <a:endParaRPr lang="en-NZ" sz="1200">
              <a:solidFill>
                <a:schemeClr val="tx1"/>
              </a:solidFill>
            </a:endParaRPr>
          </a:p>
        </p:txBody>
      </p:sp>
      <p:sp>
        <p:nvSpPr>
          <p:cNvPr id="38" name="Rectangle 37">
            <a:extLst>
              <a:ext uri="{FF2B5EF4-FFF2-40B4-BE49-F238E27FC236}">
                <a16:creationId xmlns:a16="http://schemas.microsoft.com/office/drawing/2014/main" id="{18A527B8-E685-8A2C-530C-4A6D4047C398}"/>
              </a:ext>
            </a:extLst>
          </p:cNvPr>
          <p:cNvSpPr/>
          <p:nvPr/>
        </p:nvSpPr>
        <p:spPr>
          <a:xfrm>
            <a:off x="1826939" y="3114807"/>
            <a:ext cx="1069182" cy="2496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0" name="Rectangle: Diagonal Corners Rounded 39">
            <a:extLst>
              <a:ext uri="{FF2B5EF4-FFF2-40B4-BE49-F238E27FC236}">
                <a16:creationId xmlns:a16="http://schemas.microsoft.com/office/drawing/2014/main" id="{18AF4F24-0958-AD1C-B458-1EA51679A28B}"/>
              </a:ext>
            </a:extLst>
          </p:cNvPr>
          <p:cNvSpPr/>
          <p:nvPr/>
        </p:nvSpPr>
        <p:spPr>
          <a:xfrm>
            <a:off x="4580058" y="3138331"/>
            <a:ext cx="3528649" cy="5313358"/>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endParaRPr lang="en-NZ" sz="2000" b="1">
              <a:solidFill>
                <a:srgbClr val="3A1335"/>
              </a:solidFill>
            </a:endParaRPr>
          </a:p>
          <a:p>
            <a:pPr>
              <a:spcAft>
                <a:spcPts val="1200"/>
              </a:spcAft>
            </a:pPr>
            <a:br>
              <a:rPr lang="en-NZ" sz="2000" b="1">
                <a:solidFill>
                  <a:srgbClr val="A73138"/>
                </a:solidFill>
              </a:rPr>
            </a:br>
            <a:r>
              <a:rPr lang="en-NZ" sz="2000" b="1">
                <a:solidFill>
                  <a:srgbClr val="007472"/>
                </a:solidFill>
              </a:rPr>
              <a:t>Ask questions</a:t>
            </a:r>
          </a:p>
          <a:p>
            <a:pPr marL="171450" indent="-171450">
              <a:spcAft>
                <a:spcPts val="1200"/>
              </a:spcAft>
              <a:buFont typeface="Wingdings" panose="05000000000000000000" pitchFamily="2" charset="2"/>
              <a:buChar char="q"/>
            </a:pPr>
            <a:r>
              <a:rPr lang="en-NZ" sz="1200">
                <a:solidFill>
                  <a:schemeClr val="tx1"/>
                </a:solidFill>
              </a:rPr>
              <a:t>If an opportunity or offer feels too good to be true — trust your instincts.</a:t>
            </a:r>
          </a:p>
          <a:p>
            <a:pPr marL="171450" indent="-171450">
              <a:spcAft>
                <a:spcPts val="1200"/>
              </a:spcAft>
              <a:buFont typeface="Wingdings" panose="05000000000000000000" pitchFamily="2" charset="2"/>
              <a:buChar char="q"/>
            </a:pPr>
            <a:r>
              <a:rPr lang="en-NZ" sz="1200">
                <a:solidFill>
                  <a:schemeClr val="tx1"/>
                </a:solidFill>
              </a:rPr>
              <a:t>Check if new proposals, partnerships, or offers align with your organisation’s mission, values, and goals.</a:t>
            </a:r>
          </a:p>
          <a:p>
            <a:pPr marL="171450" indent="-171450">
              <a:spcAft>
                <a:spcPts val="1200"/>
              </a:spcAft>
              <a:buFont typeface="Wingdings" panose="05000000000000000000" pitchFamily="2" charset="2"/>
              <a:buChar char="q"/>
            </a:pPr>
            <a:r>
              <a:rPr lang="en-NZ" sz="1200">
                <a:solidFill>
                  <a:schemeClr val="tx1"/>
                </a:solidFill>
              </a:rPr>
              <a:t>Verify the background and reputation of new partners, donors, or external contacts.</a:t>
            </a:r>
          </a:p>
          <a:p>
            <a:pPr marL="171450" indent="-171450">
              <a:spcAft>
                <a:spcPts val="1200"/>
              </a:spcAft>
              <a:buFont typeface="Wingdings" panose="05000000000000000000" pitchFamily="2" charset="2"/>
              <a:buChar char="q"/>
            </a:pPr>
            <a:r>
              <a:rPr lang="en-NZ" sz="1200">
                <a:solidFill>
                  <a:schemeClr val="tx1"/>
                </a:solidFill>
              </a:rPr>
              <a:t>Consider how an offer or partnership might affect your organisation’s independence or reputation.</a:t>
            </a:r>
          </a:p>
          <a:p>
            <a:pPr marL="171450" indent="-171450">
              <a:spcAft>
                <a:spcPts val="1200"/>
              </a:spcAft>
              <a:buFont typeface="Wingdings" panose="05000000000000000000" pitchFamily="2" charset="2"/>
              <a:buChar char="q"/>
            </a:pPr>
            <a:r>
              <a:rPr lang="en-NZ" sz="1200">
                <a:solidFill>
                  <a:schemeClr val="tx1"/>
                </a:solidFill>
              </a:rPr>
              <a:t>Encourage open discussion among your team when something feels uncertain or unusual.</a:t>
            </a:r>
          </a:p>
          <a:p>
            <a:pPr marL="171450" indent="-171450">
              <a:spcAft>
                <a:spcPts val="1200"/>
              </a:spcAft>
              <a:buFont typeface="Wingdings" panose="05000000000000000000" pitchFamily="2" charset="2"/>
              <a:buChar char="q"/>
            </a:pPr>
            <a:r>
              <a:rPr lang="en-NZ" sz="1200">
                <a:solidFill>
                  <a:schemeClr val="tx1"/>
                </a:solidFill>
              </a:rPr>
              <a:t>Keep front of mind: are we staying true to our organisation’s mission?</a:t>
            </a:r>
            <a:br>
              <a:rPr lang="en-NZ" sz="1200">
                <a:solidFill>
                  <a:schemeClr val="tx1"/>
                </a:solidFill>
              </a:rPr>
            </a:br>
            <a:br>
              <a:rPr lang="en-NZ" sz="1200">
                <a:solidFill>
                  <a:schemeClr val="tx1"/>
                </a:solidFill>
              </a:rPr>
            </a:br>
            <a:endParaRPr lang="en-NZ" sz="1200">
              <a:solidFill>
                <a:schemeClr val="tx1"/>
              </a:solidFill>
            </a:endParaRPr>
          </a:p>
        </p:txBody>
      </p:sp>
      <p:sp>
        <p:nvSpPr>
          <p:cNvPr id="42" name="Rectangle: Diagonal Corners Rounded 41">
            <a:extLst>
              <a:ext uri="{FF2B5EF4-FFF2-40B4-BE49-F238E27FC236}">
                <a16:creationId xmlns:a16="http://schemas.microsoft.com/office/drawing/2014/main" id="{E2C42A5D-44AD-246D-9BFE-EB99165A98CF}"/>
              </a:ext>
            </a:extLst>
          </p:cNvPr>
          <p:cNvSpPr/>
          <p:nvPr/>
        </p:nvSpPr>
        <p:spPr>
          <a:xfrm>
            <a:off x="8687199" y="3121260"/>
            <a:ext cx="3528649" cy="5313358"/>
          </a:xfrm>
          <a:prstGeom prst="round2DiagRect">
            <a:avLst/>
          </a:prstGeom>
          <a:solidFill>
            <a:schemeClr val="bg1"/>
          </a:solidFill>
          <a:ln w="19050">
            <a:solidFill>
              <a:srgbClr val="007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endParaRPr lang="en-NZ" sz="2000" b="1">
              <a:solidFill>
                <a:srgbClr val="3A1335"/>
              </a:solidFill>
            </a:endParaRPr>
          </a:p>
          <a:p>
            <a:pPr>
              <a:spcAft>
                <a:spcPts val="1200"/>
              </a:spcAft>
            </a:pPr>
            <a:br>
              <a:rPr lang="en-NZ" sz="2000" b="1">
                <a:solidFill>
                  <a:srgbClr val="A73138"/>
                </a:solidFill>
              </a:rPr>
            </a:br>
            <a:r>
              <a:rPr lang="en-NZ" sz="2000" b="1">
                <a:solidFill>
                  <a:srgbClr val="007472"/>
                </a:solidFill>
              </a:rPr>
              <a:t>Support transparency</a:t>
            </a:r>
          </a:p>
          <a:p>
            <a:pPr marL="171450" indent="-171450">
              <a:spcAft>
                <a:spcPts val="1200"/>
              </a:spcAft>
              <a:buFont typeface="Wingdings" panose="05000000000000000000" pitchFamily="2" charset="2"/>
              <a:buChar char="q"/>
            </a:pPr>
            <a:r>
              <a:rPr lang="en-NZ" sz="1200">
                <a:solidFill>
                  <a:schemeClr val="tx1"/>
                </a:solidFill>
              </a:rPr>
              <a:t>Make sure decisions are made in a transparent, accountable way.</a:t>
            </a:r>
          </a:p>
          <a:p>
            <a:pPr marL="171450" indent="-171450">
              <a:spcAft>
                <a:spcPts val="1200"/>
              </a:spcAft>
              <a:buFont typeface="Wingdings" panose="05000000000000000000" pitchFamily="2" charset="2"/>
              <a:buChar char="q"/>
            </a:pPr>
            <a:r>
              <a:rPr lang="en-NZ" sz="1200">
                <a:solidFill>
                  <a:schemeClr val="tx1"/>
                </a:solidFill>
              </a:rPr>
              <a:t>Keep records of key decisions, including who was involved and why they were made.</a:t>
            </a:r>
          </a:p>
          <a:p>
            <a:pPr marL="171450" indent="-171450">
              <a:spcAft>
                <a:spcPts val="1200"/>
              </a:spcAft>
              <a:buFont typeface="Wingdings" panose="05000000000000000000" pitchFamily="2" charset="2"/>
              <a:buChar char="q"/>
            </a:pPr>
            <a:r>
              <a:rPr lang="en-NZ" sz="1200">
                <a:solidFill>
                  <a:schemeClr val="tx1"/>
                </a:solidFill>
              </a:rPr>
              <a:t>Disclose potential conflicts of interest, even if they seem minor.</a:t>
            </a:r>
          </a:p>
          <a:p>
            <a:pPr marL="171450" indent="-171450">
              <a:spcAft>
                <a:spcPts val="1200"/>
              </a:spcAft>
              <a:buFont typeface="Wingdings" panose="05000000000000000000" pitchFamily="2" charset="2"/>
              <a:buChar char="q"/>
            </a:pPr>
            <a:r>
              <a:rPr lang="en-NZ" sz="1200">
                <a:solidFill>
                  <a:schemeClr val="tx1"/>
                </a:solidFill>
              </a:rPr>
              <a:t>Be clear about how and why the organisation engages with partners, funders, or stakeholders.</a:t>
            </a:r>
          </a:p>
          <a:p>
            <a:pPr marL="171450" indent="-171450">
              <a:spcAft>
                <a:spcPts val="1200"/>
              </a:spcAft>
              <a:buFont typeface="Wingdings" panose="05000000000000000000" pitchFamily="2" charset="2"/>
              <a:buChar char="q"/>
            </a:pPr>
            <a:r>
              <a:rPr lang="en-NZ" sz="1200">
                <a:solidFill>
                  <a:schemeClr val="tx1"/>
                </a:solidFill>
              </a:rPr>
              <a:t>Encourage open conversations about ethical concerns or grey areas.</a:t>
            </a:r>
          </a:p>
          <a:p>
            <a:pPr marL="171450" indent="-171450">
              <a:spcAft>
                <a:spcPts val="1200"/>
              </a:spcAft>
              <a:buFont typeface="Wingdings" panose="05000000000000000000" pitchFamily="2" charset="2"/>
              <a:buChar char="q"/>
            </a:pPr>
            <a:r>
              <a:rPr lang="en-NZ" sz="1200">
                <a:solidFill>
                  <a:schemeClr val="tx1"/>
                </a:solidFill>
              </a:rPr>
              <a:t>Stick to agreed decision-making processes.</a:t>
            </a:r>
          </a:p>
          <a:p>
            <a:pPr marL="171450" indent="-171450">
              <a:spcAft>
                <a:spcPts val="1200"/>
              </a:spcAft>
              <a:buFont typeface="Wingdings" panose="05000000000000000000" pitchFamily="2" charset="2"/>
              <a:buChar char="q"/>
            </a:pPr>
            <a:r>
              <a:rPr lang="en-NZ" sz="1200">
                <a:solidFill>
                  <a:schemeClr val="tx1"/>
                </a:solidFill>
              </a:rPr>
              <a:t>Create a culture where questions about decisions or processes are welcomed.</a:t>
            </a:r>
            <a:br>
              <a:rPr lang="en-NZ" sz="1200">
                <a:solidFill>
                  <a:schemeClr val="tx1"/>
                </a:solidFill>
              </a:rPr>
            </a:br>
            <a:br>
              <a:rPr lang="en-NZ" sz="1200">
                <a:solidFill>
                  <a:schemeClr val="tx1"/>
                </a:solidFill>
              </a:rPr>
            </a:br>
            <a:endParaRPr lang="en-NZ" sz="1200">
              <a:solidFill>
                <a:schemeClr val="tx1"/>
              </a:solidFill>
            </a:endParaRPr>
          </a:p>
        </p:txBody>
      </p:sp>
      <p:sp>
        <p:nvSpPr>
          <p:cNvPr id="43" name="Rectangle 42">
            <a:extLst>
              <a:ext uri="{FF2B5EF4-FFF2-40B4-BE49-F238E27FC236}">
                <a16:creationId xmlns:a16="http://schemas.microsoft.com/office/drawing/2014/main" id="{7C973FA9-540E-2B54-9F9D-43650B04895B}"/>
              </a:ext>
            </a:extLst>
          </p:cNvPr>
          <p:cNvSpPr/>
          <p:nvPr/>
        </p:nvSpPr>
        <p:spPr>
          <a:xfrm>
            <a:off x="5809791" y="3081787"/>
            <a:ext cx="1069182" cy="2496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4" name="Rectangle 43">
            <a:extLst>
              <a:ext uri="{FF2B5EF4-FFF2-40B4-BE49-F238E27FC236}">
                <a16:creationId xmlns:a16="http://schemas.microsoft.com/office/drawing/2014/main" id="{F5653323-789E-111B-35EE-3B1726C6B3EE}"/>
              </a:ext>
            </a:extLst>
          </p:cNvPr>
          <p:cNvSpPr/>
          <p:nvPr/>
        </p:nvSpPr>
        <p:spPr>
          <a:xfrm>
            <a:off x="10064535" y="3091297"/>
            <a:ext cx="1069182" cy="2496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45" name="Picture 44">
            <a:extLst>
              <a:ext uri="{FF2B5EF4-FFF2-40B4-BE49-F238E27FC236}">
                <a16:creationId xmlns:a16="http://schemas.microsoft.com/office/drawing/2014/main" id="{F7F11D60-C387-16B4-E8EE-1D3B62AFCBCB}"/>
              </a:ext>
            </a:extLst>
          </p:cNvPr>
          <p:cNvPicPr>
            <a:picLocks noChangeAspect="1"/>
          </p:cNvPicPr>
          <p:nvPr/>
        </p:nvPicPr>
        <p:blipFill>
          <a:blip r:embed="rId3"/>
          <a:stretch>
            <a:fillRect/>
          </a:stretch>
        </p:blipFill>
        <p:spPr>
          <a:xfrm>
            <a:off x="1975162" y="2782127"/>
            <a:ext cx="1180063" cy="1180063"/>
          </a:xfrm>
          <a:prstGeom prst="rect">
            <a:avLst/>
          </a:prstGeom>
        </p:spPr>
      </p:pic>
      <p:sp>
        <p:nvSpPr>
          <p:cNvPr id="4" name="TextBox 3">
            <a:extLst>
              <a:ext uri="{FF2B5EF4-FFF2-40B4-BE49-F238E27FC236}">
                <a16:creationId xmlns:a16="http://schemas.microsoft.com/office/drawing/2014/main" id="{094DDCB6-9B61-8923-C2AB-EF7C0E97186F}"/>
              </a:ext>
            </a:extLst>
          </p:cNvPr>
          <p:cNvSpPr txBox="1"/>
          <p:nvPr/>
        </p:nvSpPr>
        <p:spPr>
          <a:xfrm>
            <a:off x="712212" y="9066855"/>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4"/>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pic>
        <p:nvPicPr>
          <p:cNvPr id="7" name="Picture 6">
            <a:extLst>
              <a:ext uri="{FF2B5EF4-FFF2-40B4-BE49-F238E27FC236}">
                <a16:creationId xmlns:a16="http://schemas.microsoft.com/office/drawing/2014/main" id="{FD10915F-F7ED-9D29-6332-643E38EC3636}"/>
              </a:ext>
            </a:extLst>
          </p:cNvPr>
          <p:cNvPicPr>
            <a:picLocks noChangeAspect="1"/>
          </p:cNvPicPr>
          <p:nvPr/>
        </p:nvPicPr>
        <p:blipFill>
          <a:blip r:embed="rId5"/>
          <a:stretch>
            <a:fillRect/>
          </a:stretch>
        </p:blipFill>
        <p:spPr>
          <a:xfrm>
            <a:off x="5908744" y="2804000"/>
            <a:ext cx="871276" cy="871276"/>
          </a:xfrm>
          <a:prstGeom prst="rect">
            <a:avLst/>
          </a:prstGeom>
        </p:spPr>
      </p:pic>
      <p:pic>
        <p:nvPicPr>
          <p:cNvPr id="13" name="Picture 12">
            <a:extLst>
              <a:ext uri="{FF2B5EF4-FFF2-40B4-BE49-F238E27FC236}">
                <a16:creationId xmlns:a16="http://schemas.microsoft.com/office/drawing/2014/main" id="{828024D1-B449-AAB5-EF89-DCBA92F547D6}"/>
              </a:ext>
            </a:extLst>
          </p:cNvPr>
          <p:cNvPicPr>
            <a:picLocks noChangeAspect="1"/>
          </p:cNvPicPr>
          <p:nvPr/>
        </p:nvPicPr>
        <p:blipFill>
          <a:blip r:embed="rId6"/>
          <a:stretch>
            <a:fillRect/>
          </a:stretch>
        </p:blipFill>
        <p:spPr>
          <a:xfrm>
            <a:off x="10163488" y="2780491"/>
            <a:ext cx="871276" cy="871276"/>
          </a:xfrm>
          <a:prstGeom prst="rect">
            <a:avLst/>
          </a:prstGeom>
        </p:spPr>
      </p:pic>
      <p:sp>
        <p:nvSpPr>
          <p:cNvPr id="5" name="TextBox 4">
            <a:extLst>
              <a:ext uri="{FF2B5EF4-FFF2-40B4-BE49-F238E27FC236}">
                <a16:creationId xmlns:a16="http://schemas.microsoft.com/office/drawing/2014/main" id="{397522C0-50C0-1855-5557-9B6C7E37C60D}"/>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5</a:t>
            </a:r>
            <a:endParaRPr lang="en-NZ" sz="1600">
              <a:solidFill>
                <a:srgbClr val="007472"/>
              </a:solidFill>
            </a:endParaRPr>
          </a:p>
        </p:txBody>
      </p:sp>
      <p:pic>
        <p:nvPicPr>
          <p:cNvPr id="11" name="Picture 10" descr="A blue and black logo&#10;&#10;AI-generated content may be incorrect.">
            <a:extLst>
              <a:ext uri="{FF2B5EF4-FFF2-40B4-BE49-F238E27FC236}">
                <a16:creationId xmlns:a16="http://schemas.microsoft.com/office/drawing/2014/main" id="{3958A60C-7FB0-7A2B-5D8F-A7586105C262}"/>
              </a:ext>
            </a:extLst>
          </p:cNvPr>
          <p:cNvPicPr>
            <a:picLocks noChangeAspect="1"/>
          </p:cNvPicPr>
          <p:nvPr/>
        </p:nvPicPr>
        <p:blipFill>
          <a:blip r:embed="rId7">
            <a:biLevel thresh="25000"/>
          </a:blip>
          <a:stretch>
            <a:fillRect/>
          </a:stretch>
        </p:blipFill>
        <p:spPr>
          <a:xfrm>
            <a:off x="12033920" y="117166"/>
            <a:ext cx="617556" cy="581541"/>
          </a:xfrm>
          <a:prstGeom prst="rect">
            <a:avLst/>
          </a:prstGeom>
        </p:spPr>
      </p:pic>
      <p:pic>
        <p:nvPicPr>
          <p:cNvPr id="12" name="Picture 11" descr="A blue and black logo&#10;&#10;AI-generated content may be incorrect.">
            <a:extLst>
              <a:ext uri="{FF2B5EF4-FFF2-40B4-BE49-F238E27FC236}">
                <a16:creationId xmlns:a16="http://schemas.microsoft.com/office/drawing/2014/main" id="{24003E68-BD6F-43C6-4B05-B3CA7165E89D}"/>
              </a:ext>
            </a:extLst>
          </p:cNvPr>
          <p:cNvPicPr>
            <a:picLocks noChangeAspect="1"/>
          </p:cNvPicPr>
          <p:nvPr/>
        </p:nvPicPr>
        <p:blipFill>
          <a:blip r:embed="rId7"/>
          <a:stretch>
            <a:fillRect/>
          </a:stretch>
        </p:blipFill>
        <p:spPr>
          <a:xfrm>
            <a:off x="206008" y="8965737"/>
            <a:ext cx="617556" cy="581541"/>
          </a:xfrm>
          <a:prstGeom prst="rect">
            <a:avLst/>
          </a:prstGeom>
        </p:spPr>
      </p:pic>
    </p:spTree>
    <p:extLst>
      <p:ext uri="{BB962C8B-B14F-4D97-AF65-F5344CB8AC3E}">
        <p14:creationId xmlns:p14="http://schemas.microsoft.com/office/powerpoint/2010/main" val="3037473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B8D08-3527-D6F9-CD63-BAD85CDBE9B2}"/>
            </a:ext>
          </a:extLst>
        </p:cNvPr>
        <p:cNvGrpSpPr/>
        <p:nvPr/>
      </p:nvGrpSpPr>
      <p:grpSpPr>
        <a:xfrm>
          <a:off x="0" y="0"/>
          <a:ext cx="0" cy="0"/>
          <a:chOff x="0" y="0"/>
          <a:chExt cx="0" cy="0"/>
        </a:xfrm>
      </p:grpSpPr>
      <p:sp>
        <p:nvSpPr>
          <p:cNvPr id="16" name="Rectangle: Diagonal Corners Rounded 15">
            <a:extLst>
              <a:ext uri="{FF2B5EF4-FFF2-40B4-BE49-F238E27FC236}">
                <a16:creationId xmlns:a16="http://schemas.microsoft.com/office/drawing/2014/main" id="{3AC07FD1-A6BC-28C1-D7DA-BC72F44D9A7B}"/>
              </a:ext>
            </a:extLst>
          </p:cNvPr>
          <p:cNvSpPr/>
          <p:nvPr/>
        </p:nvSpPr>
        <p:spPr>
          <a:xfrm>
            <a:off x="497922" y="2895600"/>
            <a:ext cx="5345959" cy="6053913"/>
          </a:xfrm>
          <a:prstGeom prst="round2DiagRect">
            <a:avLst/>
          </a:prstGeom>
          <a:solidFill>
            <a:srgbClr val="A73138"/>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15" name="Rectangle: Diagonal Corners Rounded 14">
            <a:extLst>
              <a:ext uri="{FF2B5EF4-FFF2-40B4-BE49-F238E27FC236}">
                <a16:creationId xmlns:a16="http://schemas.microsoft.com/office/drawing/2014/main" id="{6543C240-A8BD-7D68-0C16-9ED123DAFE7F}"/>
              </a:ext>
            </a:extLst>
          </p:cNvPr>
          <p:cNvSpPr/>
          <p:nvPr/>
        </p:nvSpPr>
        <p:spPr>
          <a:xfrm>
            <a:off x="6754519" y="3822561"/>
            <a:ext cx="5345959" cy="5009322"/>
          </a:xfrm>
          <a:prstGeom prst="round2DiagRect">
            <a:avLst/>
          </a:prstGeom>
          <a:solidFill>
            <a:srgbClr val="A73138"/>
          </a:solidFill>
          <a:ln w="28575">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NZ" sz="1400" b="1">
              <a:solidFill>
                <a:schemeClr val="tx1"/>
              </a:solidFill>
            </a:endParaRPr>
          </a:p>
        </p:txBody>
      </p:sp>
      <p:sp>
        <p:nvSpPr>
          <p:cNvPr id="8" name="Rectangle: Diagonal Corners Rounded 7">
            <a:extLst>
              <a:ext uri="{FF2B5EF4-FFF2-40B4-BE49-F238E27FC236}">
                <a16:creationId xmlns:a16="http://schemas.microsoft.com/office/drawing/2014/main" id="{6A930A77-6891-6033-880B-C73E29C109EF}"/>
              </a:ext>
            </a:extLst>
          </p:cNvPr>
          <p:cNvSpPr/>
          <p:nvPr/>
        </p:nvSpPr>
        <p:spPr>
          <a:xfrm>
            <a:off x="599522" y="2879070"/>
            <a:ext cx="5526584" cy="5952813"/>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br>
              <a:rPr lang="en-NZ" sz="2000" b="1">
                <a:solidFill>
                  <a:srgbClr val="A42F13"/>
                </a:solidFill>
              </a:rPr>
            </a:br>
            <a:r>
              <a:rPr lang="en-NZ" sz="2000" b="1">
                <a:solidFill>
                  <a:srgbClr val="A42F13"/>
                </a:solidFill>
              </a:rPr>
              <a:t>Check your policies </a:t>
            </a:r>
            <a:br>
              <a:rPr lang="en-NZ" sz="1200">
                <a:solidFill>
                  <a:schemeClr val="tx1"/>
                </a:solidFill>
              </a:rPr>
            </a:br>
            <a:br>
              <a:rPr lang="en-NZ" sz="1200">
                <a:solidFill>
                  <a:schemeClr val="tx1"/>
                </a:solidFill>
              </a:rPr>
            </a:br>
            <a:r>
              <a:rPr lang="en-NZ" sz="1200" b="1">
                <a:solidFill>
                  <a:schemeClr val="tx1"/>
                </a:solidFill>
              </a:rPr>
              <a:t>Key areas where established policies are essential:</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Roles and responsibilities: </a:t>
            </a:r>
            <a:r>
              <a:rPr lang="en-NZ" sz="1200">
                <a:solidFill>
                  <a:schemeClr val="tx1"/>
                </a:solidFill>
              </a:rPr>
              <a:t>Define roles, responsibilities, process for governance changes and decision-making authority. </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Conflict of interest: </a:t>
            </a:r>
            <a:r>
              <a:rPr lang="en-NZ" sz="1200">
                <a:solidFill>
                  <a:schemeClr val="tx1"/>
                </a:solidFill>
              </a:rPr>
              <a:t>Require disclosure and management of any external interests that could affect impartiality.</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Membership criteria: </a:t>
            </a:r>
            <a:r>
              <a:rPr lang="en-NZ" sz="1200">
                <a:solidFill>
                  <a:schemeClr val="tx1"/>
                </a:solidFill>
              </a:rPr>
              <a:t>Set standards for vetting, like background and criminal record checks.</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Transparency requirements: </a:t>
            </a:r>
            <a:r>
              <a:rPr lang="en-NZ" sz="1200">
                <a:solidFill>
                  <a:schemeClr val="tx1"/>
                </a:solidFill>
              </a:rPr>
              <a:t>Have clear processes to ensure decisions and funding sources are openly discussed and recorded.</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Communication protocols</a:t>
            </a:r>
            <a:r>
              <a:rPr lang="en-NZ" sz="1200">
                <a:solidFill>
                  <a:schemeClr val="tx1"/>
                </a:solidFill>
              </a:rPr>
              <a:t>: Establish who can speak or negotiate on behalf of the organisation.</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Amendment procedures: </a:t>
            </a:r>
            <a:r>
              <a:rPr lang="en-NZ" sz="1200">
                <a:solidFill>
                  <a:schemeClr val="tx1"/>
                </a:solidFill>
              </a:rPr>
              <a:t> Have clear processes to review and update the constitution and/or charter as the organisation evolves.</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Reporting mechanisms: </a:t>
            </a:r>
            <a:r>
              <a:rPr lang="en-NZ" sz="1200">
                <a:solidFill>
                  <a:schemeClr val="tx1"/>
                </a:solidFill>
              </a:rPr>
              <a:t>Include formal channels for raising concerns about foreign interference or other concerning activity within your organisation.</a:t>
            </a:r>
          </a:p>
          <a:p>
            <a:pPr marL="171450" indent="-171450">
              <a:spcAft>
                <a:spcPts val="1200"/>
              </a:spcAft>
              <a:buClr>
                <a:schemeClr val="tx1"/>
              </a:buClr>
              <a:buSzPct val="100000"/>
              <a:buFont typeface="Wingdings" panose="05000000000000000000" pitchFamily="2" charset="2"/>
              <a:buChar char="q"/>
            </a:pPr>
            <a:r>
              <a:rPr lang="en-NZ" sz="1200" b="1">
                <a:solidFill>
                  <a:schemeClr val="tx1"/>
                </a:solidFill>
              </a:rPr>
              <a:t>Security provisions: </a:t>
            </a:r>
            <a:r>
              <a:rPr lang="en-NZ" sz="1200">
                <a:solidFill>
                  <a:schemeClr val="tx1"/>
                </a:solidFill>
              </a:rPr>
              <a:t>Clearly set out how your community organisation will protect and manage any sensitive information and assets.</a:t>
            </a:r>
            <a:br>
              <a:rPr lang="en-NZ" sz="1200">
                <a:solidFill>
                  <a:schemeClr val="tx1"/>
                </a:solidFill>
              </a:rPr>
            </a:br>
            <a:endParaRPr lang="en-NZ" sz="1200">
              <a:solidFill>
                <a:schemeClr val="tx1"/>
              </a:solidFill>
            </a:endParaRPr>
          </a:p>
          <a:p>
            <a:pPr>
              <a:spcAft>
                <a:spcPts val="1200"/>
              </a:spcAft>
            </a:pPr>
            <a:endParaRPr lang="en-NZ" sz="1200">
              <a:solidFill>
                <a:schemeClr val="tx1"/>
              </a:solidFill>
            </a:endParaRPr>
          </a:p>
        </p:txBody>
      </p:sp>
      <p:sp>
        <p:nvSpPr>
          <p:cNvPr id="2" name="TextBox 1">
            <a:extLst>
              <a:ext uri="{FF2B5EF4-FFF2-40B4-BE49-F238E27FC236}">
                <a16:creationId xmlns:a16="http://schemas.microsoft.com/office/drawing/2014/main" id="{F729D692-365E-6EC7-4D0D-7387473C0270}"/>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14" name="Rectangle 13">
            <a:extLst>
              <a:ext uri="{FF2B5EF4-FFF2-40B4-BE49-F238E27FC236}">
                <a16:creationId xmlns:a16="http://schemas.microsoft.com/office/drawing/2014/main" id="{10E560EF-A566-BE67-38CB-72AEF6628108}"/>
              </a:ext>
            </a:extLst>
          </p:cNvPr>
          <p:cNvSpPr/>
          <p:nvPr/>
        </p:nvSpPr>
        <p:spPr>
          <a:xfrm>
            <a:off x="0" y="0"/>
            <a:ext cx="12801600" cy="1274129"/>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id="{416B2CAA-90FF-352E-7B44-2B40E8D1BB2F}"/>
              </a:ext>
            </a:extLst>
          </p:cNvPr>
          <p:cNvSpPr txBox="1"/>
          <p:nvPr/>
        </p:nvSpPr>
        <p:spPr>
          <a:xfrm>
            <a:off x="373544" y="204253"/>
            <a:ext cx="10365628" cy="1384995"/>
          </a:xfrm>
          <a:prstGeom prst="rect">
            <a:avLst/>
          </a:prstGeom>
          <a:noFill/>
        </p:spPr>
        <p:txBody>
          <a:bodyPr wrap="square" rtlCol="0">
            <a:spAutoFit/>
          </a:bodyPr>
          <a:lstStyle/>
          <a:p>
            <a:r>
              <a:rPr lang="en-NZ" sz="2800" b="1">
                <a:solidFill>
                  <a:schemeClr val="bg1"/>
                </a:solidFill>
                <a:latin typeface="Acumin Pro" panose="020B0504020202020204" pitchFamily="34" charset="0"/>
              </a:rPr>
              <a:t>Policy Health Check</a:t>
            </a:r>
            <a:br>
              <a:rPr lang="en-NZ" sz="2800" b="1">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to identify gaps in your organisation’s policies</a:t>
            </a:r>
            <a:br>
              <a:rPr lang="en-NZ" sz="2800" b="1">
                <a:solidFill>
                  <a:schemeClr val="bg1"/>
                </a:solidFill>
                <a:latin typeface="Acumin Pro" panose="020B0504020202020204" pitchFamily="34" charset="0"/>
              </a:rPr>
            </a:br>
            <a:endParaRPr lang="en-NZ" sz="2800" b="1">
              <a:solidFill>
                <a:schemeClr val="bg1"/>
              </a:solidFill>
            </a:endParaRPr>
          </a:p>
        </p:txBody>
      </p:sp>
      <p:sp>
        <p:nvSpPr>
          <p:cNvPr id="3" name="Oval 2">
            <a:extLst>
              <a:ext uri="{FF2B5EF4-FFF2-40B4-BE49-F238E27FC236}">
                <a16:creationId xmlns:a16="http://schemas.microsoft.com/office/drawing/2014/main" id="{7301D820-BB5C-81C8-EDBB-A0F4E2ACB945}"/>
              </a:ext>
            </a:extLst>
          </p:cNvPr>
          <p:cNvSpPr/>
          <p:nvPr/>
        </p:nvSpPr>
        <p:spPr>
          <a:xfrm>
            <a:off x="5393691" y="2736040"/>
            <a:ext cx="1104977" cy="11517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Rectangle: Diagonal Corners Rounded 8">
            <a:extLst>
              <a:ext uri="{FF2B5EF4-FFF2-40B4-BE49-F238E27FC236}">
                <a16:creationId xmlns:a16="http://schemas.microsoft.com/office/drawing/2014/main" id="{BD73DDB5-7AA5-04E6-C1DD-27A0F50E3F28}"/>
              </a:ext>
            </a:extLst>
          </p:cNvPr>
          <p:cNvSpPr/>
          <p:nvPr/>
        </p:nvSpPr>
        <p:spPr>
          <a:xfrm>
            <a:off x="6483557" y="2881606"/>
            <a:ext cx="5526584" cy="5858691"/>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br>
              <a:rPr lang="en-NZ" sz="2000" b="1">
                <a:solidFill>
                  <a:srgbClr val="A42F13"/>
                </a:solidFill>
              </a:rPr>
            </a:br>
            <a:r>
              <a:rPr lang="en-NZ" sz="2000" b="1">
                <a:solidFill>
                  <a:srgbClr val="A42F13"/>
                </a:solidFill>
              </a:rPr>
              <a:t>Check your code of conduct</a:t>
            </a:r>
            <a:br>
              <a:rPr lang="en-NZ" sz="2000" b="1">
                <a:solidFill>
                  <a:srgbClr val="A42F13"/>
                </a:solidFill>
              </a:rPr>
            </a:br>
            <a:br>
              <a:rPr lang="en-NZ" sz="1200">
                <a:solidFill>
                  <a:schemeClr val="tx1"/>
                </a:solidFill>
              </a:rPr>
            </a:br>
            <a:r>
              <a:rPr lang="en-NZ" sz="1200" b="1">
                <a:solidFill>
                  <a:schemeClr val="tx1"/>
                </a:solidFill>
              </a:rPr>
              <a:t>Key areas your code of conduct should cover:</a:t>
            </a:r>
          </a:p>
          <a:p>
            <a:pPr marL="171450" indent="-171450">
              <a:spcAft>
                <a:spcPts val="1200"/>
              </a:spcAft>
              <a:buSzPct val="100000"/>
              <a:buFont typeface="Wingdings" panose="05000000000000000000" pitchFamily="2" charset="2"/>
              <a:buChar char="q"/>
            </a:pPr>
            <a:r>
              <a:rPr lang="en-NZ" sz="1200" b="1">
                <a:solidFill>
                  <a:schemeClr val="tx1"/>
                </a:solidFill>
              </a:rPr>
              <a:t>Conflict of interest disclosures: </a:t>
            </a:r>
            <a:r>
              <a:rPr lang="en-NZ" sz="1200">
                <a:solidFill>
                  <a:schemeClr val="tx1"/>
                </a:solidFill>
              </a:rPr>
              <a:t>Require members to declare any relationships or interests that could affect their objectivity.</a:t>
            </a:r>
          </a:p>
          <a:p>
            <a:pPr marL="171450" indent="-171450">
              <a:spcAft>
                <a:spcPts val="1200"/>
              </a:spcAft>
              <a:buSzPct val="100000"/>
              <a:buFont typeface="Wingdings" panose="05000000000000000000" pitchFamily="2" charset="2"/>
              <a:buChar char="q"/>
            </a:pPr>
            <a:r>
              <a:rPr lang="en-NZ" sz="1200" b="1">
                <a:solidFill>
                  <a:schemeClr val="tx1"/>
                </a:solidFill>
              </a:rPr>
              <a:t>Gifts and favours policy: </a:t>
            </a:r>
            <a:r>
              <a:rPr lang="en-NZ" sz="1200">
                <a:solidFill>
                  <a:schemeClr val="tx1"/>
                </a:solidFill>
              </a:rPr>
              <a:t>Define the processes for handling gifts, favours, or donations, including clear limits.</a:t>
            </a:r>
          </a:p>
          <a:p>
            <a:pPr marL="171450" indent="-171450">
              <a:spcAft>
                <a:spcPts val="1200"/>
              </a:spcAft>
              <a:buSzPct val="100000"/>
              <a:buFont typeface="Wingdings" panose="05000000000000000000" pitchFamily="2" charset="2"/>
              <a:buChar char="q"/>
            </a:pPr>
            <a:r>
              <a:rPr lang="en-NZ" sz="1200" b="1">
                <a:solidFill>
                  <a:schemeClr val="tx1"/>
                </a:solidFill>
              </a:rPr>
              <a:t>Confidentiality rules: </a:t>
            </a:r>
            <a:r>
              <a:rPr lang="en-NZ" sz="1200">
                <a:solidFill>
                  <a:schemeClr val="tx1"/>
                </a:solidFill>
              </a:rPr>
              <a:t>Define how sensitive information should be handled and limit access to authorised individuals only.</a:t>
            </a:r>
          </a:p>
          <a:p>
            <a:pPr marL="171450" indent="-171450">
              <a:spcAft>
                <a:spcPts val="1200"/>
              </a:spcAft>
              <a:buSzPct val="100000"/>
              <a:buFont typeface="Wingdings" panose="05000000000000000000" pitchFamily="2" charset="2"/>
              <a:buChar char="q"/>
            </a:pPr>
            <a:r>
              <a:rPr lang="en-NZ" sz="1200" b="1">
                <a:solidFill>
                  <a:schemeClr val="tx1"/>
                </a:solidFill>
              </a:rPr>
              <a:t>Transparency and honesty: </a:t>
            </a:r>
            <a:r>
              <a:rPr lang="en-NZ" sz="1200">
                <a:solidFill>
                  <a:schemeClr val="tx1"/>
                </a:solidFill>
              </a:rPr>
              <a:t>Promote open communication and reporting of suspicious or unusual behaviour.</a:t>
            </a:r>
          </a:p>
          <a:p>
            <a:pPr marL="171450" indent="-171450">
              <a:spcAft>
                <a:spcPts val="1200"/>
              </a:spcAft>
              <a:buSzPct val="100000"/>
              <a:buFont typeface="Wingdings" panose="05000000000000000000" pitchFamily="2" charset="2"/>
              <a:buChar char="q"/>
            </a:pPr>
            <a:r>
              <a:rPr lang="en-NZ" sz="1200" b="1">
                <a:solidFill>
                  <a:schemeClr val="tx1"/>
                </a:solidFill>
              </a:rPr>
              <a:t>Raising concerns: </a:t>
            </a:r>
            <a:r>
              <a:rPr lang="en-NZ" sz="1200">
                <a:solidFill>
                  <a:schemeClr val="tx1"/>
                </a:solidFill>
              </a:rPr>
              <a:t>Ensure there are safe and confidential ways for individuals to raise concerns.</a:t>
            </a:r>
          </a:p>
          <a:p>
            <a:pPr marL="171450" indent="-171450">
              <a:spcAft>
                <a:spcPts val="1200"/>
              </a:spcAft>
              <a:buSzPct val="100000"/>
              <a:buFont typeface="Wingdings" panose="05000000000000000000" pitchFamily="2" charset="2"/>
              <a:buChar char="q"/>
            </a:pPr>
            <a:r>
              <a:rPr lang="en-NZ" sz="1200" b="1">
                <a:solidFill>
                  <a:schemeClr val="tx1"/>
                </a:solidFill>
              </a:rPr>
              <a:t>Respect for organisational independence</a:t>
            </a:r>
            <a:r>
              <a:rPr lang="en-NZ" sz="1200">
                <a:solidFill>
                  <a:schemeClr val="tx1"/>
                </a:solidFill>
              </a:rPr>
              <a:t>: Emphasise commitment to the organisation’s values and mission.</a:t>
            </a:r>
          </a:p>
          <a:p>
            <a:pPr marL="171450" indent="-171450">
              <a:spcAft>
                <a:spcPts val="1200"/>
              </a:spcAft>
              <a:buSzPct val="100000"/>
              <a:buFont typeface="Wingdings" panose="05000000000000000000" pitchFamily="2" charset="2"/>
              <a:buChar char="q"/>
            </a:pPr>
            <a:r>
              <a:rPr lang="en-NZ" sz="1200" b="1">
                <a:solidFill>
                  <a:schemeClr val="tx1"/>
                </a:solidFill>
              </a:rPr>
              <a:t>Professional conduct standards</a:t>
            </a:r>
            <a:r>
              <a:rPr lang="en-NZ" sz="1200">
                <a:solidFill>
                  <a:schemeClr val="tx1"/>
                </a:solidFill>
              </a:rPr>
              <a:t>: Clearly outline expected behaviours that reflect integrity and accountability.</a:t>
            </a:r>
          </a:p>
          <a:p>
            <a:pPr marL="171450" indent="-171450">
              <a:spcAft>
                <a:spcPts val="1200"/>
              </a:spcAft>
              <a:buSzPct val="100000"/>
              <a:buFont typeface="Wingdings" panose="05000000000000000000" pitchFamily="2" charset="2"/>
              <a:buChar char="q"/>
            </a:pPr>
            <a:r>
              <a:rPr lang="en-NZ" sz="1200" b="1">
                <a:solidFill>
                  <a:schemeClr val="tx1"/>
                </a:solidFill>
              </a:rPr>
              <a:t>Consequences for violations: </a:t>
            </a:r>
            <a:r>
              <a:rPr lang="en-NZ" sz="1200">
                <a:solidFill>
                  <a:schemeClr val="tx1"/>
                </a:solidFill>
              </a:rPr>
              <a:t>Clearly outline disciplinary measures for breaches of the code.</a:t>
            </a:r>
          </a:p>
          <a:p>
            <a:pPr>
              <a:spcAft>
                <a:spcPts val="1200"/>
              </a:spcAft>
            </a:pPr>
            <a:endParaRPr lang="en-NZ" sz="1200">
              <a:solidFill>
                <a:schemeClr val="tx1"/>
              </a:solidFill>
            </a:endParaRPr>
          </a:p>
        </p:txBody>
      </p:sp>
      <p:sp>
        <p:nvSpPr>
          <p:cNvPr id="13" name="Oval 12">
            <a:extLst>
              <a:ext uri="{FF2B5EF4-FFF2-40B4-BE49-F238E27FC236}">
                <a16:creationId xmlns:a16="http://schemas.microsoft.com/office/drawing/2014/main" id="{84BDA956-5207-7429-887D-C14B42D596BB}"/>
              </a:ext>
            </a:extLst>
          </p:cNvPr>
          <p:cNvSpPr/>
          <p:nvPr/>
        </p:nvSpPr>
        <p:spPr>
          <a:xfrm>
            <a:off x="11336215" y="2799752"/>
            <a:ext cx="1127206" cy="1242335"/>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6" name="Picture 5">
            <a:extLst>
              <a:ext uri="{FF2B5EF4-FFF2-40B4-BE49-F238E27FC236}">
                <a16:creationId xmlns:a16="http://schemas.microsoft.com/office/drawing/2014/main" id="{653DACC6-7A90-E959-41C5-538F626A3867}"/>
              </a:ext>
            </a:extLst>
          </p:cNvPr>
          <p:cNvPicPr>
            <a:picLocks noChangeAspect="1"/>
          </p:cNvPicPr>
          <p:nvPr/>
        </p:nvPicPr>
        <p:blipFill>
          <a:blip r:embed="rId3"/>
          <a:stretch>
            <a:fillRect/>
          </a:stretch>
        </p:blipFill>
        <p:spPr>
          <a:xfrm>
            <a:off x="5436814" y="2911635"/>
            <a:ext cx="910990" cy="910990"/>
          </a:xfrm>
          <a:prstGeom prst="rect">
            <a:avLst/>
          </a:prstGeom>
        </p:spPr>
      </p:pic>
      <p:pic>
        <p:nvPicPr>
          <p:cNvPr id="10" name="Picture 9">
            <a:extLst>
              <a:ext uri="{FF2B5EF4-FFF2-40B4-BE49-F238E27FC236}">
                <a16:creationId xmlns:a16="http://schemas.microsoft.com/office/drawing/2014/main" id="{7720B071-0095-E35F-6B56-0F6939377CFE}"/>
              </a:ext>
            </a:extLst>
          </p:cNvPr>
          <p:cNvPicPr>
            <a:picLocks noChangeAspect="1"/>
          </p:cNvPicPr>
          <p:nvPr/>
        </p:nvPicPr>
        <p:blipFill>
          <a:blip r:embed="rId4"/>
          <a:stretch>
            <a:fillRect/>
          </a:stretch>
        </p:blipFill>
        <p:spPr>
          <a:xfrm>
            <a:off x="11471968" y="3050634"/>
            <a:ext cx="991453" cy="991453"/>
          </a:xfrm>
          <a:prstGeom prst="rect">
            <a:avLst/>
          </a:prstGeom>
        </p:spPr>
      </p:pic>
      <p:sp>
        <p:nvSpPr>
          <p:cNvPr id="12" name="TextBox 11">
            <a:extLst>
              <a:ext uri="{FF2B5EF4-FFF2-40B4-BE49-F238E27FC236}">
                <a16:creationId xmlns:a16="http://schemas.microsoft.com/office/drawing/2014/main" id="{CB713150-E832-4784-EEB5-FEEDE3BB3A4F}"/>
              </a:ext>
            </a:extLst>
          </p:cNvPr>
          <p:cNvSpPr txBox="1"/>
          <p:nvPr/>
        </p:nvSpPr>
        <p:spPr>
          <a:xfrm>
            <a:off x="6450399" y="8980880"/>
            <a:ext cx="6217977" cy="430887"/>
          </a:xfrm>
          <a:prstGeom prst="rect">
            <a:avLst/>
          </a:prstGeom>
          <a:noFill/>
        </p:spPr>
        <p:txBody>
          <a:bodyPr wrap="square" rtlCol="0">
            <a:spAutoFit/>
          </a:bodyPr>
          <a:lstStyle/>
          <a:p>
            <a:r>
              <a:rPr lang="en-NZ" sz="1100" b="1">
                <a:latin typeface="Acumin Pro" panose="020B0504020202020204" pitchFamily="34" charset="0"/>
              </a:rPr>
              <a:t>This content is adapted from information from </a:t>
            </a:r>
            <a:r>
              <a:rPr lang="en-NZ" sz="1100" b="1">
                <a:solidFill>
                  <a:srgbClr val="467886"/>
                </a:solidFill>
                <a:latin typeface="Acumin Pro" panose="020B0504020202020204" pitchFamily="34" charset="0"/>
                <a:hlinkClick r:id="rId5">
                  <a:extLst>
                    <a:ext uri="{A12FA001-AC4F-418D-AE19-62706E023703}">
                      <ahyp:hlinkClr xmlns:ahyp="http://schemas.microsoft.com/office/drawing/2018/hyperlinkcolor" val="tx"/>
                    </a:ext>
                  </a:extLst>
                </a:hlinkClick>
              </a:rPr>
              <a:t>Community Governance Aotearoa</a:t>
            </a:r>
            <a:r>
              <a:rPr lang="en-NZ" sz="1100" b="1">
                <a:solidFill>
                  <a:srgbClr val="467886"/>
                </a:solidFill>
                <a:latin typeface="Acumin Pro" panose="020B0504020202020204" pitchFamily="34" charset="0"/>
              </a:rPr>
              <a:t>.</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4" name="Rectangle: Diagonal Corners Rounded 3">
            <a:extLst>
              <a:ext uri="{FF2B5EF4-FFF2-40B4-BE49-F238E27FC236}">
                <a16:creationId xmlns:a16="http://schemas.microsoft.com/office/drawing/2014/main" id="{A171B05F-6E63-997E-F833-8984DE1D5056}"/>
              </a:ext>
            </a:extLst>
          </p:cNvPr>
          <p:cNvSpPr/>
          <p:nvPr/>
        </p:nvSpPr>
        <p:spPr>
          <a:xfrm>
            <a:off x="6573130" y="1589249"/>
            <a:ext cx="5347438" cy="1003218"/>
          </a:xfrm>
          <a:prstGeom prst="round2DiagRect">
            <a:avLst/>
          </a:prstGeom>
          <a:noFill/>
          <a:ln w="19050">
            <a:solidFill>
              <a:srgbClr val="FFCC4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400" b="1">
                <a:solidFill>
                  <a:schemeClr val="tx1"/>
                </a:solidFill>
              </a:rPr>
              <a:t>Regularly reviewing your policies </a:t>
            </a:r>
            <a:r>
              <a:rPr lang="en-NZ" sz="1400">
                <a:solidFill>
                  <a:schemeClr val="tx1"/>
                </a:solidFill>
              </a:rPr>
              <a:t>to ensure they are working effectively and strengthening them as needed helps maintain strong standards and helps protect your organisation.</a:t>
            </a:r>
          </a:p>
        </p:txBody>
      </p:sp>
      <p:sp>
        <p:nvSpPr>
          <p:cNvPr id="7" name="Rectangle: Diagonal Corners Rounded 6">
            <a:extLst>
              <a:ext uri="{FF2B5EF4-FFF2-40B4-BE49-F238E27FC236}">
                <a16:creationId xmlns:a16="http://schemas.microsoft.com/office/drawing/2014/main" id="{08EAEBDC-BEBA-F290-20AE-80A21FD0DD6E}"/>
              </a:ext>
            </a:extLst>
          </p:cNvPr>
          <p:cNvSpPr/>
          <p:nvPr/>
        </p:nvSpPr>
        <p:spPr>
          <a:xfrm>
            <a:off x="675722" y="1589248"/>
            <a:ext cx="5204378" cy="1003219"/>
          </a:xfrm>
          <a:prstGeom prst="round2DiagRect">
            <a:avLst/>
          </a:prstGeom>
          <a:noFill/>
          <a:ln w="19050">
            <a:solidFill>
              <a:srgbClr val="FFCC4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400" b="1">
                <a:solidFill>
                  <a:schemeClr val="tx1"/>
                </a:solidFill>
              </a:rPr>
              <a:t>Having well-defined policies </a:t>
            </a:r>
            <a:r>
              <a:rPr lang="en-NZ" sz="1400">
                <a:solidFill>
                  <a:schemeClr val="tx1"/>
                </a:solidFill>
              </a:rPr>
              <a:t>can help safeguard your organisation from foreign interference by promoting consistency, accountability, and effective decision-making. </a:t>
            </a:r>
          </a:p>
        </p:txBody>
      </p:sp>
      <p:sp>
        <p:nvSpPr>
          <p:cNvPr id="11" name="TextBox 10">
            <a:extLst>
              <a:ext uri="{FF2B5EF4-FFF2-40B4-BE49-F238E27FC236}">
                <a16:creationId xmlns:a16="http://schemas.microsoft.com/office/drawing/2014/main" id="{F59F92F9-7ADB-A95C-891D-D9FFAC218579}"/>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6</a:t>
            </a:r>
            <a:endParaRPr lang="en-NZ" sz="1600">
              <a:solidFill>
                <a:srgbClr val="007472"/>
              </a:solidFill>
            </a:endParaRPr>
          </a:p>
        </p:txBody>
      </p:sp>
      <p:pic>
        <p:nvPicPr>
          <p:cNvPr id="17" name="Picture 16" descr="A blue and black logo&#10;&#10;AI-generated content may be incorrect.">
            <a:extLst>
              <a:ext uri="{FF2B5EF4-FFF2-40B4-BE49-F238E27FC236}">
                <a16:creationId xmlns:a16="http://schemas.microsoft.com/office/drawing/2014/main" id="{042455A9-8CD2-6C02-0C4B-348B3C6CC785}"/>
              </a:ext>
            </a:extLst>
          </p:cNvPr>
          <p:cNvPicPr>
            <a:picLocks noChangeAspect="1"/>
          </p:cNvPicPr>
          <p:nvPr/>
        </p:nvPicPr>
        <p:blipFill>
          <a:blip r:embed="rId6">
            <a:biLevel thresh="25000"/>
          </a:blip>
          <a:stretch>
            <a:fillRect/>
          </a:stretch>
        </p:blipFill>
        <p:spPr>
          <a:xfrm>
            <a:off x="12033920" y="117166"/>
            <a:ext cx="617556" cy="581541"/>
          </a:xfrm>
          <a:prstGeom prst="rect">
            <a:avLst/>
          </a:prstGeom>
        </p:spPr>
      </p:pic>
      <p:pic>
        <p:nvPicPr>
          <p:cNvPr id="18" name="Picture 17" descr="A blue and black logo&#10;&#10;AI-generated content may be incorrect.">
            <a:extLst>
              <a:ext uri="{FF2B5EF4-FFF2-40B4-BE49-F238E27FC236}">
                <a16:creationId xmlns:a16="http://schemas.microsoft.com/office/drawing/2014/main" id="{D3DDDA9A-5BDE-DFB6-2AAF-F7D49A5CE2FE}"/>
              </a:ext>
            </a:extLst>
          </p:cNvPr>
          <p:cNvPicPr>
            <a:picLocks noChangeAspect="1"/>
          </p:cNvPicPr>
          <p:nvPr/>
        </p:nvPicPr>
        <p:blipFill>
          <a:blip r:embed="rId6"/>
          <a:stretch>
            <a:fillRect/>
          </a:stretch>
        </p:blipFill>
        <p:spPr>
          <a:xfrm>
            <a:off x="206008" y="8965737"/>
            <a:ext cx="617556" cy="581541"/>
          </a:xfrm>
          <a:prstGeom prst="rect">
            <a:avLst/>
          </a:prstGeom>
        </p:spPr>
      </p:pic>
    </p:spTree>
    <p:extLst>
      <p:ext uri="{BB962C8B-B14F-4D97-AF65-F5344CB8AC3E}">
        <p14:creationId xmlns:p14="http://schemas.microsoft.com/office/powerpoint/2010/main" val="3277593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64D2E-3D2B-E292-C59E-94039739279B}"/>
            </a:ext>
          </a:extLst>
        </p:cNvPr>
        <p:cNvGrpSpPr/>
        <p:nvPr/>
      </p:nvGrpSpPr>
      <p:grpSpPr>
        <a:xfrm>
          <a:off x="0" y="0"/>
          <a:ext cx="0" cy="0"/>
          <a:chOff x="0" y="0"/>
          <a:chExt cx="0" cy="0"/>
        </a:xfrm>
      </p:grpSpPr>
      <p:sp>
        <p:nvSpPr>
          <p:cNvPr id="36" name="Rectangle: Diagonal Corners Rounded 35">
            <a:extLst>
              <a:ext uri="{FF2B5EF4-FFF2-40B4-BE49-F238E27FC236}">
                <a16:creationId xmlns:a16="http://schemas.microsoft.com/office/drawing/2014/main" id="{A19733EE-CC66-D193-C3A0-C75989500312}"/>
              </a:ext>
            </a:extLst>
          </p:cNvPr>
          <p:cNvSpPr/>
          <p:nvPr/>
        </p:nvSpPr>
        <p:spPr>
          <a:xfrm>
            <a:off x="1103276" y="4869071"/>
            <a:ext cx="4286309" cy="1165142"/>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Be cautious of individuals who ask detailed or persistent questions about your organisation’s internal operations, staff, or community members</a:t>
            </a:r>
            <a:r>
              <a:rPr lang="en-NZ" sz="1100">
                <a:solidFill>
                  <a:schemeClr val="tx1"/>
                </a:solidFill>
              </a:rPr>
              <a:t> without a clear reason. This kind of targeted questioning may be an attempt to gather sensitive information.</a:t>
            </a:r>
          </a:p>
        </p:txBody>
      </p:sp>
      <p:sp>
        <p:nvSpPr>
          <p:cNvPr id="11" name="TextBox 10">
            <a:extLst>
              <a:ext uri="{FF2B5EF4-FFF2-40B4-BE49-F238E27FC236}">
                <a16:creationId xmlns:a16="http://schemas.microsoft.com/office/drawing/2014/main" id="{E0E57A65-0771-6988-DE45-64AA3A3E0071}"/>
              </a:ext>
            </a:extLst>
          </p:cNvPr>
          <p:cNvSpPr txBox="1"/>
          <p:nvPr/>
        </p:nvSpPr>
        <p:spPr>
          <a:xfrm>
            <a:off x="792419" y="9067163"/>
            <a:ext cx="6217977" cy="430887"/>
          </a:xfrm>
          <a:prstGeom prst="rect">
            <a:avLst/>
          </a:prstGeom>
          <a:noFill/>
        </p:spPr>
        <p:txBody>
          <a:bodyPr wrap="square" rtlCol="0">
            <a:spAutoFit/>
          </a:bodyPr>
          <a:lstStyle/>
          <a:p>
            <a:r>
              <a:rPr lang="en-NZ" sz="1100" b="1">
                <a:latin typeface="Acumin Pro" panose="020B0504020202020204" pitchFamily="34" charset="0"/>
              </a:rPr>
              <a:t>This content is based on information from the </a:t>
            </a:r>
            <a:r>
              <a:rPr lang="en-NZ" sz="1100" b="1">
                <a:latin typeface="Acumin Pro" panose="020B0504020202020204" pitchFamily="34" charset="0"/>
                <a:hlinkClick r:id="rId3"/>
              </a:rPr>
              <a:t>Protective Security Guidance </a:t>
            </a:r>
            <a:r>
              <a:rPr lang="en-NZ" sz="1100" b="1">
                <a:latin typeface="Acumin Pro" panose="020B0504020202020204" pitchFamily="34" charset="0"/>
              </a:rPr>
              <a:t>resources.</a:t>
            </a:r>
            <a:br>
              <a:rPr lang="en-NZ" sz="1100">
                <a:latin typeface="Acumin Pro" panose="020B0504020202020204" pitchFamily="34" charset="0"/>
              </a:rPr>
            </a:br>
            <a:r>
              <a:rPr lang="en-NZ" sz="1100">
                <a:latin typeface="Acumin Pro" panose="020B0504020202020204" pitchFamily="34" charset="0"/>
              </a:rPr>
              <a:t>This information is intended to provide general guidance and promote understanding. </a:t>
            </a:r>
          </a:p>
        </p:txBody>
      </p:sp>
      <p:sp>
        <p:nvSpPr>
          <p:cNvPr id="2" name="TextBox 1">
            <a:extLst>
              <a:ext uri="{FF2B5EF4-FFF2-40B4-BE49-F238E27FC236}">
                <a16:creationId xmlns:a16="http://schemas.microsoft.com/office/drawing/2014/main" id="{EECA62E7-212C-BD38-E3C3-F3D8FBFB2B0B}"/>
              </a:ext>
            </a:extLst>
          </p:cNvPr>
          <p:cNvSpPr txBox="1"/>
          <p:nvPr/>
        </p:nvSpPr>
        <p:spPr>
          <a:xfrm>
            <a:off x="442185" y="220800"/>
            <a:ext cx="6008214" cy="954107"/>
          </a:xfrm>
          <a:prstGeom prst="rect">
            <a:avLst/>
          </a:prstGeom>
          <a:noFill/>
        </p:spPr>
        <p:txBody>
          <a:bodyPr wrap="square" lIns="91440" tIns="45720" rIns="91440" bIns="45720" rtlCol="0" anchor="t">
            <a:spAutoFit/>
          </a:bodyPr>
          <a:lstStyle/>
          <a:p>
            <a:r>
              <a:rPr lang="en-NZ" sz="2800" b="1">
                <a:solidFill>
                  <a:schemeClr val="bg1"/>
                </a:solidFill>
                <a:latin typeface="Acumin Pro" panose="020B0504020202020204" pitchFamily="34" charset="0"/>
              </a:rPr>
              <a:t>Good governance safeguards</a:t>
            </a:r>
            <a:br>
              <a:rPr lang="en-NZ" sz="2800" b="1">
                <a:solidFill>
                  <a:schemeClr val="bg1"/>
                </a:solidFill>
                <a:latin typeface="Acumin Pro" panose="020B0504020202020204" pitchFamily="34" charset="0"/>
              </a:rPr>
            </a:br>
            <a:r>
              <a:rPr lang="en-NZ" sz="2800" b="1">
                <a:solidFill>
                  <a:schemeClr val="bg1"/>
                </a:solidFill>
                <a:latin typeface="Acumin Pro" panose="020B0504020202020204" pitchFamily="34" charset="0"/>
              </a:rPr>
              <a:t>against foreign interference</a:t>
            </a:r>
            <a:endParaRPr lang="en-NZ" sz="2800" b="1">
              <a:solidFill>
                <a:schemeClr val="bg1"/>
              </a:solidFill>
            </a:endParaRPr>
          </a:p>
        </p:txBody>
      </p:sp>
      <p:sp>
        <p:nvSpPr>
          <p:cNvPr id="14" name="Rectangle 13">
            <a:extLst>
              <a:ext uri="{FF2B5EF4-FFF2-40B4-BE49-F238E27FC236}">
                <a16:creationId xmlns:a16="http://schemas.microsoft.com/office/drawing/2014/main" id="{B550312E-6968-9BCD-2C80-9DBFEAEC9E19}"/>
              </a:ext>
            </a:extLst>
          </p:cNvPr>
          <p:cNvSpPr/>
          <p:nvPr/>
        </p:nvSpPr>
        <p:spPr>
          <a:xfrm>
            <a:off x="0" y="0"/>
            <a:ext cx="12801600" cy="1394773"/>
          </a:xfrm>
          <a:prstGeom prst="rect">
            <a:avLst/>
          </a:prstGeom>
          <a:solidFill>
            <a:srgbClr val="0074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0" name="Rectangle: Diagonal Corners Rounded 19">
            <a:extLst>
              <a:ext uri="{FF2B5EF4-FFF2-40B4-BE49-F238E27FC236}">
                <a16:creationId xmlns:a16="http://schemas.microsoft.com/office/drawing/2014/main" id="{8B9EBB19-1219-DCCC-6F0A-32CC4E01E120}"/>
              </a:ext>
            </a:extLst>
          </p:cNvPr>
          <p:cNvSpPr/>
          <p:nvPr/>
        </p:nvSpPr>
        <p:spPr>
          <a:xfrm>
            <a:off x="1153445" y="3547664"/>
            <a:ext cx="4236141" cy="1165142"/>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Is an individual being persistent or unusually interested in your organisation? </a:t>
            </a:r>
            <a:r>
              <a:rPr lang="en-NZ" sz="1100">
                <a:solidFill>
                  <a:schemeClr val="tx1"/>
                </a:solidFill>
              </a:rPr>
              <a:t>Check out the New Zealand Security Intelligence’s (NZSIS) </a:t>
            </a:r>
            <a:r>
              <a:rPr lang="en-NZ" sz="1100" b="1">
                <a:solidFill>
                  <a:schemeClr val="tx1"/>
                </a:solidFill>
                <a:hlinkClick r:id="rId4"/>
              </a:rPr>
              <a:t>S.O.U.P framework</a:t>
            </a:r>
            <a:r>
              <a:rPr lang="en-NZ" sz="1100">
                <a:solidFill>
                  <a:schemeClr val="tx1"/>
                </a:solidFill>
              </a:rPr>
              <a:t>. Are they being </a:t>
            </a:r>
            <a:r>
              <a:rPr lang="en-NZ" sz="1100" b="1">
                <a:solidFill>
                  <a:schemeClr val="tx1"/>
                </a:solidFill>
              </a:rPr>
              <a:t>S</a:t>
            </a:r>
            <a:r>
              <a:rPr lang="en-NZ" sz="1100">
                <a:solidFill>
                  <a:schemeClr val="tx1"/>
                </a:solidFill>
              </a:rPr>
              <a:t>uspicious, </a:t>
            </a:r>
            <a:r>
              <a:rPr lang="en-NZ" sz="1100" b="1">
                <a:solidFill>
                  <a:schemeClr val="tx1"/>
                </a:solidFill>
              </a:rPr>
              <a:t>O</a:t>
            </a:r>
            <a:r>
              <a:rPr lang="en-NZ" sz="1100">
                <a:solidFill>
                  <a:schemeClr val="tx1"/>
                </a:solidFill>
              </a:rPr>
              <a:t>ngoing, </a:t>
            </a:r>
            <a:r>
              <a:rPr lang="en-NZ" sz="1100" b="1">
                <a:solidFill>
                  <a:schemeClr val="tx1"/>
                </a:solidFill>
              </a:rPr>
              <a:t>U</a:t>
            </a:r>
            <a:r>
              <a:rPr lang="en-NZ" sz="1100">
                <a:solidFill>
                  <a:schemeClr val="tx1"/>
                </a:solidFill>
              </a:rPr>
              <a:t>nusual and </a:t>
            </a:r>
            <a:r>
              <a:rPr lang="en-NZ" sz="1100" b="1">
                <a:solidFill>
                  <a:schemeClr val="tx1"/>
                </a:solidFill>
              </a:rPr>
              <a:t>P</a:t>
            </a:r>
            <a:r>
              <a:rPr lang="en-NZ" sz="1100">
                <a:solidFill>
                  <a:schemeClr val="tx1"/>
                </a:solidFill>
              </a:rPr>
              <a:t>ersistent? This may seem harmless at first but their approach could be well planned and take place over time.</a:t>
            </a:r>
          </a:p>
        </p:txBody>
      </p:sp>
      <p:sp>
        <p:nvSpPr>
          <p:cNvPr id="25" name="Rectangle: Diagonal Corners Rounded 24">
            <a:extLst>
              <a:ext uri="{FF2B5EF4-FFF2-40B4-BE49-F238E27FC236}">
                <a16:creationId xmlns:a16="http://schemas.microsoft.com/office/drawing/2014/main" id="{D0B25E22-359E-11F5-A3E5-05DBF2704106}"/>
              </a:ext>
            </a:extLst>
          </p:cNvPr>
          <p:cNvSpPr/>
          <p:nvPr/>
        </p:nvSpPr>
        <p:spPr>
          <a:xfrm>
            <a:off x="1110374" y="6190478"/>
            <a:ext cx="4236141" cy="1165142"/>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Ask yourself whether you're being asked to unduly influence </a:t>
            </a:r>
            <a:r>
              <a:rPr lang="en-NZ" sz="1100">
                <a:solidFill>
                  <a:schemeClr val="tx1"/>
                </a:solidFill>
              </a:rPr>
              <a:t>others to support views that may not align with your organisation’s values or interests. These kinds of requests can be subtle, so it's important to stay aware and reflect on their intent.</a:t>
            </a:r>
          </a:p>
        </p:txBody>
      </p:sp>
      <p:sp>
        <p:nvSpPr>
          <p:cNvPr id="26" name="Rectangle: Diagonal Corners Rounded 25">
            <a:extLst>
              <a:ext uri="{FF2B5EF4-FFF2-40B4-BE49-F238E27FC236}">
                <a16:creationId xmlns:a16="http://schemas.microsoft.com/office/drawing/2014/main" id="{00D6C1B2-B570-0F9F-400B-2A92A4798661}"/>
              </a:ext>
            </a:extLst>
          </p:cNvPr>
          <p:cNvSpPr/>
          <p:nvPr/>
        </p:nvSpPr>
        <p:spPr>
          <a:xfrm>
            <a:off x="1103276" y="7524585"/>
            <a:ext cx="4236141" cy="1165142"/>
          </a:xfrm>
          <a:prstGeom prst="round2Diag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Report any concerning or suspicious behaviour </a:t>
            </a:r>
            <a:r>
              <a:rPr lang="en-NZ" sz="1100">
                <a:solidFill>
                  <a:schemeClr val="tx1"/>
                </a:solidFill>
              </a:rPr>
              <a:t>to your leadership or board. If something doesn’t feel right, trust your instincts and talk to someone about it. </a:t>
            </a:r>
            <a:r>
              <a:rPr lang="en-NZ" sz="1100" b="1">
                <a:solidFill>
                  <a:srgbClr val="007472"/>
                </a:solidFill>
              </a:rPr>
              <a:t>See:</a:t>
            </a:r>
            <a:r>
              <a:rPr lang="en-NZ" sz="1100" b="1">
                <a:solidFill>
                  <a:schemeClr val="tx1"/>
                </a:solidFill>
              </a:rPr>
              <a:t> </a:t>
            </a:r>
            <a:r>
              <a:rPr lang="en-NZ" sz="1100" b="1">
                <a:hlinkClick r:id="rId5"/>
              </a:rPr>
              <a:t>How to report foreign interference</a:t>
            </a:r>
            <a:r>
              <a:rPr lang="en-NZ" sz="1100" b="1">
                <a:solidFill>
                  <a:schemeClr val="tx1"/>
                </a:solidFill>
              </a:rPr>
              <a:t>.</a:t>
            </a:r>
          </a:p>
        </p:txBody>
      </p:sp>
      <p:sp>
        <p:nvSpPr>
          <p:cNvPr id="37" name="Rectangle: Diagonal Corners Rounded 36">
            <a:extLst>
              <a:ext uri="{FF2B5EF4-FFF2-40B4-BE49-F238E27FC236}">
                <a16:creationId xmlns:a16="http://schemas.microsoft.com/office/drawing/2014/main" id="{187016BE-50AB-3681-1890-CEC4DC25F05E}"/>
              </a:ext>
            </a:extLst>
          </p:cNvPr>
          <p:cNvSpPr/>
          <p:nvPr/>
        </p:nvSpPr>
        <p:spPr>
          <a:xfrm>
            <a:off x="7260620" y="2936901"/>
            <a:ext cx="1881860" cy="520995"/>
          </a:xfrm>
          <a:prstGeom prst="round2DiagRect">
            <a:avLst/>
          </a:prstGeom>
          <a:solidFill>
            <a:srgbClr val="FFFFFF"/>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3A1335"/>
                </a:solidFill>
              </a:rPr>
              <a:t>Due diligence</a:t>
            </a:r>
          </a:p>
        </p:txBody>
      </p:sp>
      <p:sp>
        <p:nvSpPr>
          <p:cNvPr id="38" name="Rectangle: Diagonal Corners Rounded 37">
            <a:hlinkClick r:id="rId6" action="ppaction://hlinksldjump"/>
            <a:extLst>
              <a:ext uri="{FF2B5EF4-FFF2-40B4-BE49-F238E27FC236}">
                <a16:creationId xmlns:a16="http://schemas.microsoft.com/office/drawing/2014/main" id="{CEC5BD33-6DD9-B3BB-0F3B-F5DE1314C290}"/>
              </a:ext>
            </a:extLst>
          </p:cNvPr>
          <p:cNvSpPr/>
          <p:nvPr/>
        </p:nvSpPr>
        <p:spPr>
          <a:xfrm>
            <a:off x="7311421" y="3452588"/>
            <a:ext cx="4236141" cy="1165142"/>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Do due diligence on </a:t>
            </a:r>
            <a:r>
              <a:rPr lang="en-NZ" sz="1100">
                <a:solidFill>
                  <a:schemeClr val="tx1"/>
                </a:solidFill>
              </a:rPr>
              <a:t>individuals and organisations who approach you for a relationship, including other non-governmental organisations.</a:t>
            </a:r>
            <a:r>
              <a:rPr lang="en-NZ" sz="1100" b="1">
                <a:solidFill>
                  <a:srgbClr val="007472"/>
                </a:solidFill>
              </a:rPr>
              <a:t> See:</a:t>
            </a:r>
            <a:r>
              <a:rPr lang="en-NZ" sz="1100">
                <a:solidFill>
                  <a:schemeClr val="tx1"/>
                </a:solidFill>
              </a:rPr>
              <a:t> </a:t>
            </a:r>
            <a:r>
              <a:rPr lang="en-NZ" sz="1100" b="1">
                <a:solidFill>
                  <a:srgbClr val="00908B"/>
                </a:solidFill>
                <a:hlinkClick r:id="rId7" action="ppaction://hlinksldjump"/>
              </a:rPr>
              <a:t>Due diligence</a:t>
            </a:r>
            <a:endParaRPr lang="en-NZ" sz="1100" b="1">
              <a:solidFill>
                <a:srgbClr val="00908B"/>
              </a:solidFill>
            </a:endParaRPr>
          </a:p>
        </p:txBody>
      </p:sp>
      <p:sp>
        <p:nvSpPr>
          <p:cNvPr id="39" name="Rectangle: Diagonal Corners Rounded 38">
            <a:extLst>
              <a:ext uri="{FF2B5EF4-FFF2-40B4-BE49-F238E27FC236}">
                <a16:creationId xmlns:a16="http://schemas.microsoft.com/office/drawing/2014/main" id="{43061BC3-1167-0077-3081-46B38D9F7D5E}"/>
              </a:ext>
            </a:extLst>
          </p:cNvPr>
          <p:cNvSpPr/>
          <p:nvPr/>
        </p:nvSpPr>
        <p:spPr>
          <a:xfrm>
            <a:off x="7311420" y="4786695"/>
            <a:ext cx="4236141" cy="1165142"/>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a:solidFill>
                  <a:schemeClr val="tx1"/>
                </a:solidFill>
              </a:rPr>
              <a:t>Always consider the </a:t>
            </a:r>
            <a:r>
              <a:rPr lang="en-NZ" sz="1100" b="1">
                <a:solidFill>
                  <a:schemeClr val="tx1"/>
                </a:solidFill>
              </a:rPr>
              <a:t>background and motivation </a:t>
            </a:r>
            <a:r>
              <a:rPr lang="en-NZ" sz="1100">
                <a:solidFill>
                  <a:schemeClr val="tx1"/>
                </a:solidFill>
              </a:rPr>
              <a:t>behind any proposed support, funding, or investment. Foreign interference efforts may use </a:t>
            </a:r>
            <a:r>
              <a:rPr lang="en-NZ" sz="1100" b="1">
                <a:solidFill>
                  <a:schemeClr val="tx1"/>
                </a:solidFill>
              </a:rPr>
              <a:t>offers of assistance </a:t>
            </a:r>
            <a:r>
              <a:rPr lang="en-NZ" sz="1100">
                <a:solidFill>
                  <a:schemeClr val="tx1"/>
                </a:solidFill>
              </a:rPr>
              <a:t>to gain leverage or control over community organisations. </a:t>
            </a:r>
            <a:r>
              <a:rPr lang="en-NZ" sz="1100" b="1">
                <a:solidFill>
                  <a:srgbClr val="007472"/>
                </a:solidFill>
              </a:rPr>
              <a:t>See:</a:t>
            </a:r>
            <a:r>
              <a:rPr lang="en-NZ" sz="1100">
                <a:solidFill>
                  <a:schemeClr val="tx1"/>
                </a:solidFill>
              </a:rPr>
              <a:t> </a:t>
            </a:r>
            <a:r>
              <a:rPr lang="en-NZ" sz="1100" b="1">
                <a:solidFill>
                  <a:srgbClr val="00908B"/>
                </a:solidFill>
                <a:hlinkClick r:id="rId8" action="ppaction://hlinksldjump"/>
              </a:rPr>
              <a:t>Key practices for managing gifts, funding and donations</a:t>
            </a:r>
            <a:endParaRPr lang="en-NZ" sz="1100">
              <a:solidFill>
                <a:srgbClr val="00908B"/>
              </a:solidFill>
            </a:endParaRPr>
          </a:p>
        </p:txBody>
      </p:sp>
      <p:sp>
        <p:nvSpPr>
          <p:cNvPr id="40" name="Rectangle: Diagonal Corners Rounded 39">
            <a:extLst>
              <a:ext uri="{FF2B5EF4-FFF2-40B4-BE49-F238E27FC236}">
                <a16:creationId xmlns:a16="http://schemas.microsoft.com/office/drawing/2014/main" id="{EDD720AC-1691-6DAF-252C-6C272499F8FC}"/>
              </a:ext>
            </a:extLst>
          </p:cNvPr>
          <p:cNvSpPr/>
          <p:nvPr/>
        </p:nvSpPr>
        <p:spPr>
          <a:xfrm>
            <a:off x="7311421" y="7493009"/>
            <a:ext cx="4263132" cy="1165142"/>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Before sharing information, take a moment to check where it came from. </a:t>
            </a:r>
            <a:r>
              <a:rPr lang="en-NZ" sz="1100">
                <a:solidFill>
                  <a:schemeClr val="tx1"/>
                </a:solidFill>
              </a:rPr>
              <a:t>Verifying the source helps prevent the accidental spread of false or misleading content.</a:t>
            </a:r>
          </a:p>
        </p:txBody>
      </p:sp>
      <p:sp>
        <p:nvSpPr>
          <p:cNvPr id="41" name="Rectangle: Diagonal Corners Rounded 40">
            <a:extLst>
              <a:ext uri="{FF2B5EF4-FFF2-40B4-BE49-F238E27FC236}">
                <a16:creationId xmlns:a16="http://schemas.microsoft.com/office/drawing/2014/main" id="{5AE161F0-4A2D-2449-52F8-2CA34EF426E5}"/>
              </a:ext>
            </a:extLst>
          </p:cNvPr>
          <p:cNvSpPr/>
          <p:nvPr/>
        </p:nvSpPr>
        <p:spPr>
          <a:xfrm>
            <a:off x="7322447" y="6120802"/>
            <a:ext cx="4236141" cy="1165142"/>
          </a:xfrm>
          <a:prstGeom prst="round2Diag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NZ" sz="1100" b="1">
                <a:solidFill>
                  <a:schemeClr val="tx1"/>
                </a:solidFill>
              </a:rPr>
              <a:t>Pay attention to anyone who tries to bypass normal communication or decision-making processes </a:t>
            </a:r>
            <a:r>
              <a:rPr lang="en-NZ" sz="1100">
                <a:solidFill>
                  <a:schemeClr val="tx1"/>
                </a:solidFill>
              </a:rPr>
              <a:t>— such as pushing for private meetings, avoiding written records, or discouraging others from being involved. These behaviours may signal an attempt to avoid transparency.</a:t>
            </a:r>
          </a:p>
        </p:txBody>
      </p:sp>
      <p:pic>
        <p:nvPicPr>
          <p:cNvPr id="35" name="Picture 34">
            <a:extLst>
              <a:ext uri="{FF2B5EF4-FFF2-40B4-BE49-F238E27FC236}">
                <a16:creationId xmlns:a16="http://schemas.microsoft.com/office/drawing/2014/main" id="{1B0ACF46-3554-EDF7-8A30-EC08C86F3021}"/>
              </a:ext>
            </a:extLst>
          </p:cNvPr>
          <p:cNvPicPr>
            <a:picLocks noChangeAspect="1"/>
          </p:cNvPicPr>
          <p:nvPr/>
        </p:nvPicPr>
        <p:blipFill>
          <a:blip r:embed="rId9"/>
          <a:stretch>
            <a:fillRect/>
          </a:stretch>
        </p:blipFill>
        <p:spPr>
          <a:xfrm>
            <a:off x="6673233" y="2767936"/>
            <a:ext cx="650886" cy="650886"/>
          </a:xfrm>
          <a:prstGeom prst="rect">
            <a:avLst/>
          </a:prstGeom>
        </p:spPr>
      </p:pic>
      <p:pic>
        <p:nvPicPr>
          <p:cNvPr id="46" name="Picture 45">
            <a:extLst>
              <a:ext uri="{FF2B5EF4-FFF2-40B4-BE49-F238E27FC236}">
                <a16:creationId xmlns:a16="http://schemas.microsoft.com/office/drawing/2014/main" id="{7C937FCC-7522-1768-CED4-0F59F66B96A3}"/>
              </a:ext>
            </a:extLst>
          </p:cNvPr>
          <p:cNvPicPr>
            <a:picLocks noChangeAspect="1"/>
          </p:cNvPicPr>
          <p:nvPr/>
        </p:nvPicPr>
        <p:blipFill>
          <a:blip r:embed="rId10"/>
          <a:stretch>
            <a:fillRect/>
          </a:stretch>
        </p:blipFill>
        <p:spPr>
          <a:xfrm>
            <a:off x="319054" y="2792528"/>
            <a:ext cx="881943" cy="881943"/>
          </a:xfrm>
          <a:prstGeom prst="rect">
            <a:avLst/>
          </a:prstGeom>
        </p:spPr>
      </p:pic>
      <p:sp>
        <p:nvSpPr>
          <p:cNvPr id="10" name="Rectangle: Diagonal Corners Rounded 9">
            <a:extLst>
              <a:ext uri="{FF2B5EF4-FFF2-40B4-BE49-F238E27FC236}">
                <a16:creationId xmlns:a16="http://schemas.microsoft.com/office/drawing/2014/main" id="{96F9EFF6-1C66-AF0B-6404-829229CFDA46}"/>
              </a:ext>
            </a:extLst>
          </p:cNvPr>
          <p:cNvSpPr/>
          <p:nvPr/>
        </p:nvSpPr>
        <p:spPr>
          <a:xfrm>
            <a:off x="1103276" y="2972203"/>
            <a:ext cx="3204782" cy="520995"/>
          </a:xfrm>
          <a:prstGeom prst="round2DiagRect">
            <a:avLst/>
          </a:prstGeom>
          <a:solidFill>
            <a:srgbClr val="FFFFFF"/>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1200"/>
              </a:spcAft>
            </a:pPr>
            <a:r>
              <a:rPr lang="en-NZ" sz="2000" b="1">
                <a:solidFill>
                  <a:srgbClr val="A73138"/>
                </a:solidFill>
              </a:rPr>
              <a:t>Awareness and vigilance</a:t>
            </a:r>
          </a:p>
        </p:txBody>
      </p:sp>
      <p:sp>
        <p:nvSpPr>
          <p:cNvPr id="16" name="TextBox 15">
            <a:extLst>
              <a:ext uri="{FF2B5EF4-FFF2-40B4-BE49-F238E27FC236}">
                <a16:creationId xmlns:a16="http://schemas.microsoft.com/office/drawing/2014/main" id="{BC788619-623B-B51F-2873-05E81C0F0A71}"/>
              </a:ext>
            </a:extLst>
          </p:cNvPr>
          <p:cNvSpPr txBox="1"/>
          <p:nvPr/>
        </p:nvSpPr>
        <p:spPr>
          <a:xfrm>
            <a:off x="285245" y="217542"/>
            <a:ext cx="10365628" cy="954107"/>
          </a:xfrm>
          <a:prstGeom prst="rect">
            <a:avLst/>
          </a:prstGeom>
          <a:noFill/>
        </p:spPr>
        <p:txBody>
          <a:bodyPr wrap="square" rtlCol="0">
            <a:spAutoFit/>
          </a:bodyPr>
          <a:lstStyle/>
          <a:p>
            <a:r>
              <a:rPr lang="en-NZ" sz="2800" b="1">
                <a:solidFill>
                  <a:schemeClr val="bg1"/>
                </a:solidFill>
                <a:latin typeface="Acumin Pro" panose="020B0504020202020204" pitchFamily="34" charset="0"/>
              </a:rPr>
              <a:t>Key practices for staying vigilant</a:t>
            </a:r>
            <a:br>
              <a:rPr lang="en-NZ" sz="2800">
                <a:solidFill>
                  <a:schemeClr val="bg1"/>
                </a:solidFill>
                <a:latin typeface="Acumin Pro" panose="020B0504020202020204" pitchFamily="34" charset="0"/>
              </a:rPr>
            </a:br>
            <a:r>
              <a:rPr lang="en-NZ" sz="2800">
                <a:solidFill>
                  <a:schemeClr val="bg1"/>
                </a:solidFill>
                <a:latin typeface="Acumin Pro" panose="020B0504020202020204" pitchFamily="34" charset="0"/>
              </a:rPr>
              <a:t>Checklist for everyone in your organisation</a:t>
            </a:r>
          </a:p>
        </p:txBody>
      </p:sp>
      <p:sp>
        <p:nvSpPr>
          <p:cNvPr id="4" name="Rectangle 3">
            <a:extLst>
              <a:ext uri="{FF2B5EF4-FFF2-40B4-BE49-F238E27FC236}">
                <a16:creationId xmlns:a16="http://schemas.microsoft.com/office/drawing/2014/main" id="{B5FF4779-17A6-E208-BE3D-B8D76DEB7F2F}"/>
              </a:ext>
            </a:extLst>
          </p:cNvPr>
          <p:cNvSpPr/>
          <p:nvPr/>
        </p:nvSpPr>
        <p:spPr>
          <a:xfrm>
            <a:off x="5190030" y="3403422"/>
            <a:ext cx="288481" cy="276017"/>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5" name="Rectangle 14">
            <a:extLst>
              <a:ext uri="{FF2B5EF4-FFF2-40B4-BE49-F238E27FC236}">
                <a16:creationId xmlns:a16="http://schemas.microsoft.com/office/drawing/2014/main" id="{0D4CABB7-D7EE-B64B-E1B9-61B834D4C026}"/>
              </a:ext>
            </a:extLst>
          </p:cNvPr>
          <p:cNvSpPr/>
          <p:nvPr/>
        </p:nvSpPr>
        <p:spPr>
          <a:xfrm>
            <a:off x="5185150" y="4821286"/>
            <a:ext cx="288481" cy="276017"/>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7" name="Rectangle 16">
            <a:extLst>
              <a:ext uri="{FF2B5EF4-FFF2-40B4-BE49-F238E27FC236}">
                <a16:creationId xmlns:a16="http://schemas.microsoft.com/office/drawing/2014/main" id="{5B81F7C0-06E5-7506-431B-C4B561E242D9}"/>
              </a:ext>
            </a:extLst>
          </p:cNvPr>
          <p:cNvSpPr/>
          <p:nvPr/>
        </p:nvSpPr>
        <p:spPr>
          <a:xfrm>
            <a:off x="5145631" y="6126819"/>
            <a:ext cx="288481" cy="276017"/>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8" name="Rectangle 17">
            <a:extLst>
              <a:ext uri="{FF2B5EF4-FFF2-40B4-BE49-F238E27FC236}">
                <a16:creationId xmlns:a16="http://schemas.microsoft.com/office/drawing/2014/main" id="{676891EB-C8C8-1942-F301-EE9C4F8AE8BB}"/>
              </a:ext>
            </a:extLst>
          </p:cNvPr>
          <p:cNvSpPr/>
          <p:nvPr/>
        </p:nvSpPr>
        <p:spPr>
          <a:xfrm>
            <a:off x="5116618" y="7453361"/>
            <a:ext cx="288481" cy="276017"/>
          </a:xfrm>
          <a:prstGeom prst="rect">
            <a:avLst/>
          </a:prstGeom>
          <a:solidFill>
            <a:schemeClr val="bg1"/>
          </a:solidFill>
          <a:ln w="19050">
            <a:solidFill>
              <a:srgbClr val="A731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19" name="Rectangle 18">
            <a:extLst>
              <a:ext uri="{FF2B5EF4-FFF2-40B4-BE49-F238E27FC236}">
                <a16:creationId xmlns:a16="http://schemas.microsoft.com/office/drawing/2014/main" id="{A517828F-0836-7EB9-01DE-8961EEEC6BE0}"/>
              </a:ext>
            </a:extLst>
          </p:cNvPr>
          <p:cNvSpPr/>
          <p:nvPr/>
        </p:nvSpPr>
        <p:spPr>
          <a:xfrm>
            <a:off x="11360716" y="3308346"/>
            <a:ext cx="288481" cy="276017"/>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1" name="Rectangle 20">
            <a:extLst>
              <a:ext uri="{FF2B5EF4-FFF2-40B4-BE49-F238E27FC236}">
                <a16:creationId xmlns:a16="http://schemas.microsoft.com/office/drawing/2014/main" id="{F007AE2B-A738-72EA-D6D1-4DC756DEC9FB}"/>
              </a:ext>
            </a:extLst>
          </p:cNvPr>
          <p:cNvSpPr/>
          <p:nvPr/>
        </p:nvSpPr>
        <p:spPr>
          <a:xfrm>
            <a:off x="11360716" y="4694032"/>
            <a:ext cx="288481" cy="276017"/>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2" name="Rectangle 21">
            <a:extLst>
              <a:ext uri="{FF2B5EF4-FFF2-40B4-BE49-F238E27FC236}">
                <a16:creationId xmlns:a16="http://schemas.microsoft.com/office/drawing/2014/main" id="{A3561B36-607E-5C97-85E1-1120EBFFB16E}"/>
              </a:ext>
            </a:extLst>
          </p:cNvPr>
          <p:cNvSpPr/>
          <p:nvPr/>
        </p:nvSpPr>
        <p:spPr>
          <a:xfrm>
            <a:off x="11360716" y="6042014"/>
            <a:ext cx="288481" cy="276017"/>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23" name="Rectangle 22">
            <a:extLst>
              <a:ext uri="{FF2B5EF4-FFF2-40B4-BE49-F238E27FC236}">
                <a16:creationId xmlns:a16="http://schemas.microsoft.com/office/drawing/2014/main" id="{D54E8E10-E442-4AD6-D0E7-718D7EBFBDE6}"/>
              </a:ext>
            </a:extLst>
          </p:cNvPr>
          <p:cNvSpPr/>
          <p:nvPr/>
        </p:nvSpPr>
        <p:spPr>
          <a:xfrm>
            <a:off x="11367316" y="7408700"/>
            <a:ext cx="288481" cy="276017"/>
          </a:xfrm>
          <a:prstGeom prst="rect">
            <a:avLst/>
          </a:prstGeom>
          <a:solidFill>
            <a:schemeClr val="bg1"/>
          </a:solidFill>
          <a:ln w="19050">
            <a:solidFill>
              <a:srgbClr val="3A13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sz="1100"/>
          </a:p>
        </p:txBody>
      </p:sp>
      <p:sp>
        <p:nvSpPr>
          <p:cNvPr id="5" name="TextBox 4">
            <a:extLst>
              <a:ext uri="{FF2B5EF4-FFF2-40B4-BE49-F238E27FC236}">
                <a16:creationId xmlns:a16="http://schemas.microsoft.com/office/drawing/2014/main" id="{43D1BFD6-3FD8-273B-0925-7C1ED57DE9BE}"/>
              </a:ext>
            </a:extLst>
          </p:cNvPr>
          <p:cNvSpPr txBox="1"/>
          <p:nvPr/>
        </p:nvSpPr>
        <p:spPr>
          <a:xfrm>
            <a:off x="12356993" y="9194970"/>
            <a:ext cx="411235" cy="338554"/>
          </a:xfrm>
          <a:prstGeom prst="rect">
            <a:avLst/>
          </a:prstGeom>
          <a:noFill/>
        </p:spPr>
        <p:txBody>
          <a:bodyPr wrap="square">
            <a:spAutoFit/>
          </a:bodyPr>
          <a:lstStyle/>
          <a:p>
            <a:pPr>
              <a:spcAft>
                <a:spcPts val="1200"/>
              </a:spcAft>
            </a:pPr>
            <a:r>
              <a:rPr lang="en-GB" sz="1600">
                <a:solidFill>
                  <a:srgbClr val="007472"/>
                </a:solidFill>
              </a:rPr>
              <a:t>7</a:t>
            </a:r>
            <a:endParaRPr lang="en-NZ" sz="1600">
              <a:solidFill>
                <a:srgbClr val="007472"/>
              </a:solidFill>
            </a:endParaRPr>
          </a:p>
        </p:txBody>
      </p:sp>
      <p:pic>
        <p:nvPicPr>
          <p:cNvPr id="6" name="Picture 5" descr="A blue and black logo&#10;&#10;AI-generated content may be incorrect.">
            <a:extLst>
              <a:ext uri="{FF2B5EF4-FFF2-40B4-BE49-F238E27FC236}">
                <a16:creationId xmlns:a16="http://schemas.microsoft.com/office/drawing/2014/main" id="{34AC0C2E-0F8B-9BBB-AAD5-8EEBF889499B}"/>
              </a:ext>
            </a:extLst>
          </p:cNvPr>
          <p:cNvPicPr>
            <a:picLocks noChangeAspect="1"/>
          </p:cNvPicPr>
          <p:nvPr/>
        </p:nvPicPr>
        <p:blipFill>
          <a:blip r:embed="rId11">
            <a:biLevel thresh="25000"/>
          </a:blip>
          <a:stretch>
            <a:fillRect/>
          </a:stretch>
        </p:blipFill>
        <p:spPr>
          <a:xfrm>
            <a:off x="12033920" y="117166"/>
            <a:ext cx="617556" cy="581541"/>
          </a:xfrm>
          <a:prstGeom prst="rect">
            <a:avLst/>
          </a:prstGeom>
        </p:spPr>
      </p:pic>
      <p:sp>
        <p:nvSpPr>
          <p:cNvPr id="7" name="Rectangle: Diagonal Corners Rounded 6">
            <a:extLst>
              <a:ext uri="{FF2B5EF4-FFF2-40B4-BE49-F238E27FC236}">
                <a16:creationId xmlns:a16="http://schemas.microsoft.com/office/drawing/2014/main" id="{2765A27A-390C-EEA2-3135-F7D37A9D2FCB}"/>
              </a:ext>
            </a:extLst>
          </p:cNvPr>
          <p:cNvSpPr/>
          <p:nvPr/>
        </p:nvSpPr>
        <p:spPr>
          <a:xfrm>
            <a:off x="0" y="1872625"/>
            <a:ext cx="9512300" cy="520995"/>
          </a:xfrm>
          <a:prstGeom prst="round2DiagRect">
            <a:avLst>
              <a:gd name="adj1" fmla="val 0"/>
              <a:gd name="adj2" fmla="val 0"/>
            </a:avLst>
          </a:prstGeom>
          <a:solidFill>
            <a:srgbClr val="FFCC4C"/>
          </a:solidFill>
          <a:ln w="1270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2732" lvl="1" algn="ctr">
              <a:spcBef>
                <a:spcPts val="600"/>
              </a:spcBef>
              <a:spcAft>
                <a:spcPts val="600"/>
              </a:spcAft>
            </a:pPr>
            <a:r>
              <a:rPr lang="en-NZ" b="1">
                <a:solidFill>
                  <a:schemeClr val="tx1"/>
                </a:solidFill>
              </a:rPr>
              <a:t>Everyone has a role to play in safeguarding your organisation from foreign interference</a:t>
            </a:r>
          </a:p>
        </p:txBody>
      </p:sp>
      <p:pic>
        <p:nvPicPr>
          <p:cNvPr id="3" name="Picture 2" descr="A blue and black logo&#10;&#10;AI-generated content may be incorrect.">
            <a:extLst>
              <a:ext uri="{FF2B5EF4-FFF2-40B4-BE49-F238E27FC236}">
                <a16:creationId xmlns:a16="http://schemas.microsoft.com/office/drawing/2014/main" id="{78B73482-EBE4-2B63-5BDD-58DE925F40CC}"/>
              </a:ext>
            </a:extLst>
          </p:cNvPr>
          <p:cNvPicPr>
            <a:picLocks noChangeAspect="1"/>
          </p:cNvPicPr>
          <p:nvPr/>
        </p:nvPicPr>
        <p:blipFill>
          <a:blip r:embed="rId11"/>
          <a:stretch>
            <a:fillRect/>
          </a:stretch>
        </p:blipFill>
        <p:spPr>
          <a:xfrm>
            <a:off x="206008" y="8965737"/>
            <a:ext cx="617556" cy="581541"/>
          </a:xfrm>
          <a:prstGeom prst="rect">
            <a:avLst/>
          </a:prstGeom>
        </p:spPr>
      </p:pic>
      <p:sp>
        <p:nvSpPr>
          <p:cNvPr id="9" name="TextBox 8">
            <a:extLst>
              <a:ext uri="{FF2B5EF4-FFF2-40B4-BE49-F238E27FC236}">
                <a16:creationId xmlns:a16="http://schemas.microsoft.com/office/drawing/2014/main" id="{0B411AE9-0DF5-18B6-16F3-CF5CE6A16690}"/>
              </a:ext>
            </a:extLst>
          </p:cNvPr>
          <p:cNvSpPr txBox="1"/>
          <p:nvPr/>
        </p:nvSpPr>
        <p:spPr>
          <a:xfrm>
            <a:off x="9676266" y="8827237"/>
            <a:ext cx="6400800" cy="276999"/>
          </a:xfrm>
          <a:prstGeom prst="rect">
            <a:avLst/>
          </a:prstGeom>
          <a:noFill/>
        </p:spPr>
        <p:txBody>
          <a:bodyPr wrap="square">
            <a:spAutoFit/>
          </a:bodyPr>
          <a:lstStyle/>
          <a:p>
            <a:r>
              <a:rPr lang="en-NZ" sz="1200" b="1">
                <a:solidFill>
                  <a:srgbClr val="007472"/>
                </a:solidFill>
                <a:effectLst/>
              </a:rPr>
              <a:t>Continued on the next page</a:t>
            </a:r>
            <a:endParaRPr lang="en-NZ" sz="1200" b="1">
              <a:solidFill>
                <a:srgbClr val="007472"/>
              </a:solidFill>
            </a:endParaRPr>
          </a:p>
        </p:txBody>
      </p:sp>
    </p:spTree>
    <p:extLst>
      <p:ext uri="{BB962C8B-B14F-4D97-AF65-F5344CB8AC3E}">
        <p14:creationId xmlns:p14="http://schemas.microsoft.com/office/powerpoint/2010/main" val="8438416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8c0f39d15824d909a6f5acef1bcb5e3 xmlns="f241499f-97c4-44af-badf-d067f056cf3c">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2c10f15e-4fe4-4bec-ae91-1116436da94b</TermId>
        </TermInfo>
      </Terms>
    </l8c0f39d15824d909a6f5acef1bcb5e3>
    <C3TopicNote xmlns="f241499f-97c4-44af-badf-d067f056cf3c">
      <Terms xmlns="http://schemas.microsoft.com/office/infopath/2007/PartnerControls"/>
    </C3TopicNote>
    <DIANotes xmlns="f241499f-97c4-44af-badf-d067f056cf3c" xsi:nil="true"/>
    <TaxKeywordTaxHTField xmlns="5750afb1-007a-481a-96df-a71c539b9a3e">
      <Terms xmlns="http://schemas.microsoft.com/office/infopath/2007/PartnerControls"/>
    </TaxKeywordTaxHTField>
    <a6d727e1317d420b8f8dbe122e69d580 xmlns="f241499f-97c4-44af-badf-d067f056cf3c">
      <Terms xmlns="http://schemas.microsoft.com/office/infopath/2007/PartnerControls">
        <TermInfo xmlns="http://schemas.microsoft.com/office/infopath/2007/PartnerControls">
          <TermName xmlns="http://schemas.microsoft.com/office/infopath/2007/PartnerControls">Administration</TermName>
          <TermId xmlns="http://schemas.microsoft.com/office/infopath/2007/PartnerControls">2bf951db-79cb-436a-a907-cfda71ce7c54</TermId>
        </TermInfo>
      </Terms>
    </a6d727e1317d420b8f8dbe122e69d580>
    <g7f8400f5c7842aa8e8113f78ad34dbe xmlns="f241499f-97c4-44af-badf-d067f056cf3c">
      <Terms xmlns="http://schemas.microsoft.com/office/infopath/2007/PartnerControls"/>
    </g7f8400f5c7842aa8e8113f78ad34dbe>
    <TaxCatchAll xmlns="5750afb1-007a-481a-96df-a71c539b9a3e">
      <Value>3</Value>
      <Value>93</Value>
      <Value>2</Value>
    </TaxCatchAll>
    <DIAPrivateEntity xmlns="f241499f-97c4-44af-badf-d067f056cf3c" xsi:nil="true"/>
    <_dlc_DocId xmlns="f241499f-97c4-44af-badf-d067f056cf3c">ZHNFQZVQ3Y4V-1257920297-6619</_dlc_DocId>
    <_dlc_DocIdUrl xmlns="f241499f-97c4-44af-badf-d067f056cf3c">
      <Url>https://azurediagovt.sharepoint.com/sites/ECMS-CMT-ETC-PLM-PLI-FI/_layouts/15/DocIdRedir.aspx?ID=ZHNFQZVQ3Y4V-1257920297-6619</Url>
      <Description>ZHNFQZVQ3Y4V-1257920297-6619</Description>
    </_dlc_DocIdUrl>
    <DIAReferenceNumber xmlns="f241499f-97c4-44af-badf-d067f056cf3c" xsi:nil="true"/>
    <mc924d2e3b8b40798dbaf44b8708b72e xmlns="f241499f-97c4-44af-badf-d067f056cf3c">
      <Terms xmlns="http://schemas.microsoft.com/office/infopath/2007/PartnerControls"/>
    </mc924d2e3b8b40798dbaf44b8708b72e>
    <lcf76f155ced4ddcb4097134ff3c332f xmlns="11cc6b14-7fce-430e-b961-eeb3627faed4">
      <Terms xmlns="http://schemas.microsoft.com/office/infopath/2007/PartnerControls"/>
    </lcf76f155ced4ddcb4097134ff3c332f>
    <o6e02ba64af447f8880e0290c12e48ba xmlns="f241499f-97c4-44af-badf-d067f056cf3c">
      <Terms xmlns="http://schemas.microsoft.com/office/infopath/2007/PartnerControls"/>
    </o6e02ba64af447f8880e0290c12e48ba>
    <i0f84bba906045b4af568ee102a52dcb xmlns="f241499f-97c4-44af-badf-d067f056cf3c">
      <Terms xmlns="http://schemas.microsoft.com/office/infopath/2007/PartnerControls"/>
    </i0f84bba906045b4af568ee102a52dcb>
  </documentManagement>
</p:properties>
</file>

<file path=customXml/item2.xml><?xml version="1.0" encoding="utf-8"?>
<ct:contentTypeSchema xmlns:ct="http://schemas.microsoft.com/office/2006/metadata/contentType" xmlns:ma="http://schemas.microsoft.com/office/2006/metadata/properties/metaAttributes" ct:_="" ma:_="" ma:contentTypeName="Administration Document" ma:contentTypeID="0x0101000752A4926AAE744DAE78454B80393E0F010039E538DFBB65A24DA81D0F861475E4DA" ma:contentTypeVersion="35" ma:contentTypeDescription="Administration Document" ma:contentTypeScope="" ma:versionID="8036413d6240aa08cd24fb4209527e72">
  <xsd:schema xmlns:xsd="http://www.w3.org/2001/XMLSchema" xmlns:xs="http://www.w3.org/2001/XMLSchema" xmlns:p="http://schemas.microsoft.com/office/2006/metadata/properties" xmlns:ns2="f241499f-97c4-44af-badf-d067f056cf3c" xmlns:ns3="5750afb1-007a-481a-96df-a71c539b9a3e" xmlns:ns4="11cc6b14-7fce-430e-b961-eeb3627faed4" targetNamespace="http://schemas.microsoft.com/office/2006/metadata/properties" ma:root="true" ma:fieldsID="4cbeaf66f6a0c56c0f163ea6b6d40ab9" ns2:_="" ns3:_="" ns4:_="">
    <xsd:import namespace="f241499f-97c4-44af-badf-d067f056cf3c"/>
    <xsd:import namespace="5750afb1-007a-481a-96df-a71c539b9a3e"/>
    <xsd:import namespace="11cc6b14-7fce-430e-b961-eeb3627faed4"/>
    <xsd:element name="properties">
      <xsd:complexType>
        <xsd:sequence>
          <xsd:element name="documentManagement">
            <xsd:complexType>
              <xsd:all>
                <xsd:element ref="ns3:TaxCatchAll" minOccurs="0"/>
                <xsd:element ref="ns2:DIANotes" minOccurs="0"/>
                <xsd:element ref="ns2:DIAReferenceNumber" minOccurs="0"/>
                <xsd:element ref="ns2:DIAPrivateEntity" minOccurs="0"/>
                <xsd:element ref="ns2:C3TopicNote" minOccurs="0"/>
                <xsd:element ref="ns3:TaxKeywordTaxHTField" minOccurs="0"/>
                <xsd:element ref="ns3:TaxCatchAllLabel" minOccurs="0"/>
                <xsd:element ref="ns2:a6d727e1317d420b8f8dbe122e69d580" minOccurs="0"/>
                <xsd:element ref="ns2:l8c0f39d15824d909a6f5acef1bcb5e3" minOccurs="0"/>
                <xsd:element ref="ns2:_dlc_DocId" minOccurs="0"/>
                <xsd:element ref="ns2:_dlc_DocIdUrl" minOccurs="0"/>
                <xsd:element ref="ns2:_dlc_DocIdPersistId" minOccurs="0"/>
                <xsd:element ref="ns2:mc924d2e3b8b40798dbaf44b8708b72e" minOccurs="0"/>
                <xsd:element ref="ns2:o6e02ba64af447f8880e0290c12e48ba" minOccurs="0"/>
                <xsd:element ref="ns2:g7f8400f5c7842aa8e8113f78ad34dbe" minOccurs="0"/>
                <xsd:element ref="ns4:MediaServiceMetadata" minOccurs="0"/>
                <xsd:element ref="ns4:MediaServiceFastMetadata" minOccurs="0"/>
                <xsd:element ref="ns4:MediaServiceSearchProperties" minOccurs="0"/>
                <xsd:element ref="ns4:MediaServiceObjectDetectorVersions" minOccurs="0"/>
                <xsd:element ref="ns4:MediaServiceDateTaken" minOccurs="0"/>
                <xsd:element ref="ns4:lcf76f155ced4ddcb4097134ff3c332f" minOccurs="0"/>
                <xsd:element ref="ns4:MediaServiceOCR" minOccurs="0"/>
                <xsd:element ref="ns4:MediaServiceGenerationTime" minOccurs="0"/>
                <xsd:element ref="ns4:MediaServiceEventHashCode" minOccurs="0"/>
                <xsd:element ref="ns2:i0f84bba906045b4af568ee102a52dc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41499f-97c4-44af-badf-d067f056cf3c" elementFormDefault="qualified">
    <xsd:import namespace="http://schemas.microsoft.com/office/2006/documentManagement/types"/>
    <xsd:import namespace="http://schemas.microsoft.com/office/infopath/2007/PartnerControls"/>
    <xsd:element name="DIANotes" ma:index="13" nillable="true" ma:displayName="Notes" ma:description="Additional information, can include URL link to another document" ma:internalName="DIANotes" ma:readOnly="false">
      <xsd:simpleType>
        <xsd:restriction base="dms:Note">
          <xsd:maxLength value="255"/>
        </xsd:restriction>
      </xsd:simpleType>
    </xsd:element>
    <xsd:element name="DIAReferenceNumber" ma:index="16" nillable="true" ma:displayName="Reference Number" ma:description="Use to specify the reference number" ma:internalName="DIAReferenceNumber" ma:readOnly="false">
      <xsd:simpleType>
        <xsd:restriction base="dms:Text"/>
      </xsd:simpleType>
    </xsd:element>
    <xsd:element name="DIAPrivateEntity" ma:index="17" nillable="true" ma:displayName="Private Entity" ma:description="Use for the name of a private or non regulated entity or individual with whom DIA has a relationship or from whom, or about whom a complaint is received or investigation initiated" ma:internalName="DIAPrivateEntity" ma:readOnly="false">
      <xsd:simpleType>
        <xsd:restriction base="dms:Text"/>
      </xsd:simpleType>
    </xsd:element>
    <xsd:element name="C3TopicNote" ma:index="19" nillable="true" ma:taxonomy="true" ma:internalName="C3TopicNote" ma:taxonomyFieldName="C3Topic" ma:displayName="Topic" ma:indexed="true" ma:readOnly="false" ma:fieldId="{6a3fe89f-a6dd-4490-a9c1-3ef38d67b8c7}" ma:sspId="220cfdc9-10b9-451b-a41a-57414fe47a11" ma:termSetId="83324706-dad6-423c-b779-78c3a5f0d2fb" ma:anchorId="8f350c23-7442-492f-b08c-6ace0d80e0fb" ma:open="true" ma:isKeyword="false">
      <xsd:complexType>
        <xsd:sequence>
          <xsd:element ref="pc:Terms" minOccurs="0" maxOccurs="1"/>
        </xsd:sequence>
      </xsd:complexType>
    </xsd:element>
    <xsd:element name="a6d727e1317d420b8f8dbe122e69d580" ma:index="22" nillable="true" ma:taxonomy="true" ma:internalName="a6d727e1317d420b8f8dbe122e69d580" ma:taxonomyFieldName="DIAAdministrationDocumentType" ma:displayName="Administration Document Type" ma:readOnly="false" ma:fieldId="{a6d727e1-317d-420b-8f8d-be122e69d580}" ma:sspId="220cfdc9-10b9-451b-a41a-57414fe47a11" ma:termSetId="eaa7675e-2d63-44d2-9e06-85d5e73ce368" ma:anchorId="00000000-0000-0000-0000-000000000000" ma:open="false" ma:isKeyword="false">
      <xsd:complexType>
        <xsd:sequence>
          <xsd:element ref="pc:Terms" minOccurs="0" maxOccurs="1"/>
        </xsd:sequence>
      </xsd:complexType>
    </xsd:element>
    <xsd:element name="l8c0f39d15824d909a6f5acef1bcb5e3" ma:index="23" ma:taxonomy="true" ma:internalName="l8c0f39d15824d909a6f5acef1bcb5e3" ma:taxonomyFieldName="DIASecurityClassification" ma:displayName="Security Classification" ma:readOnly="false" ma:default="2;#UNCLASSIFIED|2c10f15e-4fe4-4bec-ae91-1116436da94b" ma:fieldId="{58c0f39d-1582-4d90-9a6f-5acef1bcb5e3}" ma:sspId="220cfdc9-10b9-451b-a41a-57414fe47a11" ma:termSetId="00e9160e-5cc3-4f05-9047-e482ea24a95f" ma:anchorId="00000000-0000-0000-0000-000000000000" ma:open="false" ma:isKeyword="false">
      <xsd:complexType>
        <xsd:sequence>
          <xsd:element ref="pc:Terms" minOccurs="0" maxOccurs="1"/>
        </xsd:sequence>
      </xsd:complexType>
    </xsd:element>
    <xsd:element name="_dlc_DocId" ma:index="24" nillable="true" ma:displayName="Document ID Value" ma:description="The value of the document ID assigned to this item." ma:indexed="true" ma:internalName="_dlc_DocId" ma:readOnly="true">
      <xsd:simpleType>
        <xsd:restriction base="dms:Text"/>
      </xsd:simpleType>
    </xsd:element>
    <xsd:element name="_dlc_DocIdUrl" ma:index="2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6" nillable="true" ma:displayName="Persist ID" ma:description="Keep ID on add." ma:hidden="true" ma:internalName="_dlc_DocIdPersistId" ma:readOnly="true">
      <xsd:simpleType>
        <xsd:restriction base="dms:Boolean"/>
      </xsd:simpleType>
    </xsd:element>
    <xsd:element name="mc924d2e3b8b40798dbaf44b8708b72e" ma:index="27" nillable="true" ma:taxonomy="true" ma:internalName="mc924d2e3b8b40798dbaf44b8708b72e" ma:taxonomyFieldName="DIALegislation" ma:displayName="Legislation" ma:readOnly="false" ma:fieldId="{6c924d2e-3b8b-4079-8dba-f44b8708b72e}" ma:sspId="220cfdc9-10b9-451b-a41a-57414fe47a11" ma:termSetId="d3d327d7-5365-4556-8990-578cbb151723" ma:anchorId="00000000-0000-0000-0000-000000000000" ma:open="false" ma:isKeyword="false">
      <xsd:complexType>
        <xsd:sequence>
          <xsd:element ref="pc:Terms" minOccurs="0" maxOccurs="1"/>
        </xsd:sequence>
      </xsd:complexType>
    </xsd:element>
    <xsd:element name="o6e02ba64af447f8880e0290c12e48ba" ma:index="28" nillable="true" ma:taxonomy="true" ma:internalName="o6e02ba64af447f8880e0290c12e48ba" ma:taxonomyFieldName="DIAPortfolio" ma:displayName="Portfolio" ma:readOnly="false" ma:fieldId="{86e02ba6-4af4-47f8-880e-0290c12e48ba}" ma:sspId="220cfdc9-10b9-451b-a41a-57414fe47a11" ma:termSetId="8f088340-0c5e-4686-b1b2-3e1dd9212e72" ma:anchorId="00000000-0000-0000-0000-000000000000" ma:open="false" ma:isKeyword="false">
      <xsd:complexType>
        <xsd:sequence>
          <xsd:element ref="pc:Terms" minOccurs="0" maxOccurs="1"/>
        </xsd:sequence>
      </xsd:complexType>
    </xsd:element>
    <xsd:element name="g7f8400f5c7842aa8e8113f78ad34dbe" ma:index="29" nillable="true" ma:taxonomy="true" ma:internalName="g7f8400f5c7842aa8e8113f78ad34dbe" ma:taxonomyFieldName="DIAOfficialEntity" ma:displayName="Official Entity" ma:readOnly="false" ma:fieldId="{07f8400f-5c78-42aa-8e81-13f78ad34dbe}" ma:sspId="220cfdc9-10b9-451b-a41a-57414fe47a11" ma:termSetId="962fbc7a-8f33-40b5-b11a-87d7921022a8" ma:anchorId="00000000-0000-0000-0000-000000000000" ma:open="false" ma:isKeyword="false">
      <xsd:complexType>
        <xsd:sequence>
          <xsd:element ref="pc:Terms" minOccurs="0" maxOccurs="1"/>
        </xsd:sequence>
      </xsd:complexType>
    </xsd:element>
    <xsd:element name="i0f84bba906045b4af568ee102a52dcb" ma:index="41" nillable="true" ma:taxonomy="true" ma:internalName="i0f84bba906045b4af568ee102a52dcb" ma:taxonomyFieldName="RevIMBCS" ma:displayName="RDS" ma:indexed="true" ma:default="" ma:fieldId="{20f84bba-9060-45b4-af56-8ee102a52dcb}" ma:sspId="220cfdc9-10b9-451b-a41a-57414fe47a11" ma:termSetId="bb1f7e15-201c-4f3f-8cd2-247a09e4082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750afb1-007a-481a-96df-a71c539b9a3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054dab3f-24c7-4888-b1b4-23203d73227f}" ma:internalName="TaxCatchAll" ma:readOnly="false" ma:showField="CatchAllData" ma:web="f241499f-97c4-44af-badf-d067f056cf3c">
      <xsd:complexType>
        <xsd:complexContent>
          <xsd:extension base="dms:MultiChoiceLookup">
            <xsd:sequence>
              <xsd:element name="Value" type="dms:Lookup" maxOccurs="unbounded" minOccurs="0" nillable="true"/>
            </xsd:sequence>
          </xsd:extension>
        </xsd:complexContent>
      </xsd:complexType>
    </xsd:element>
    <xsd:element name="TaxKeywordTaxHTField" ma:index="20" nillable="true" ma:taxonomy="true" ma:internalName="TaxKeywordTaxHTField" ma:taxonomyFieldName="TaxKeyword" ma:displayName="Enterprise Keywords" ma:readOnly="false"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Label" ma:index="21" nillable="true" ma:displayName="Taxonomy Catch All Column1" ma:hidden="true" ma:list="{054dab3f-24c7-4888-b1b4-23203d73227f}" ma:internalName="TaxCatchAllLabel" ma:readOnly="true" ma:showField="CatchAllDataLabel" ma:web="f241499f-97c4-44af-badf-d067f056cf3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1cc6b14-7fce-430e-b961-eeb3627faed4" elementFormDefault="qualified">
    <xsd:import namespace="http://schemas.microsoft.com/office/2006/documentManagement/types"/>
    <xsd:import namespace="http://schemas.microsoft.com/office/infopath/2007/PartnerControls"/>
    <xsd:element name="MediaServiceMetadata" ma:index="30" nillable="true" ma:displayName="MediaServiceMetadata" ma:hidden="true" ma:internalName="MediaServiceMetadata" ma:readOnly="true">
      <xsd:simpleType>
        <xsd:restriction base="dms:Note"/>
      </xsd:simpleType>
    </xsd:element>
    <xsd:element name="MediaServiceFastMetadata" ma:index="31" nillable="true" ma:displayName="MediaServiceFastMetadata" ma:hidden="true" ma:internalName="MediaServiceFastMetadata" ma:readOnly="true">
      <xsd:simpleType>
        <xsd:restriction base="dms:Note"/>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DateTaken" ma:index="34" nillable="true" ma:displayName="MediaServiceDateTaken" ma:hidden="true" ma:indexed="true" ma:internalName="MediaServiceDateTaken" ma:readOnly="true">
      <xsd:simpleType>
        <xsd:restriction base="dms:Text"/>
      </xsd:simpleType>
    </xsd:element>
    <xsd:element name="lcf76f155ced4ddcb4097134ff3c332f" ma:index="36" nillable="true" ma:taxonomy="true" ma:internalName="lcf76f155ced4ddcb4097134ff3c332f" ma:taxonomyFieldName="MediaServiceImageTags" ma:displayName="Image Tags" ma:readOnly="false" ma:fieldId="{5cf76f15-5ced-4ddc-b409-7134ff3c332f}" ma:taxonomyMulti="true" ma:sspId="220cfdc9-10b9-451b-a41a-57414fe47a11" ma:termSetId="09814cd3-568e-fe90-9814-8d621ff8fb84" ma:anchorId="fba54fb3-c3e1-fe81-a776-ca4b69148c4d" ma:open="true" ma:isKeyword="false">
      <xsd:complexType>
        <xsd:sequence>
          <xsd:element ref="pc:Terms" minOccurs="0" maxOccurs="1"/>
        </xsd:sequence>
      </xsd:complexType>
    </xsd:element>
    <xsd:element name="MediaServiceOCR" ma:index="37" nillable="true" ma:displayName="Extracted Text" ma:internalName="MediaServiceOCR" ma:readOnly="true">
      <xsd:simpleType>
        <xsd:restriction base="dms:Note">
          <xsd:maxLength value="255"/>
        </xsd:restriction>
      </xsd:simpleType>
    </xsd:element>
    <xsd:element name="MediaServiceGenerationTime" ma:index="38" nillable="true" ma:displayName="MediaServiceGenerationTime" ma:hidden="true" ma:internalName="MediaServiceGenerationTime" ma:readOnly="true">
      <xsd:simpleType>
        <xsd:restriction base="dms:Text"/>
      </xsd:simpleType>
    </xsd:element>
    <xsd:element name="MediaServiceEventHashCode" ma:index="3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3C12864-BEF0-4AA6-A03A-FDA85BF5C1A5}">
  <ds:schemaRefs>
    <ds:schemaRef ds:uri="11cc6b14-7fce-430e-b961-eeb3627faed4"/>
    <ds:schemaRef ds:uri="5750afb1-007a-481a-96df-a71c539b9a3e"/>
    <ds:schemaRef ds:uri="f241499f-97c4-44af-badf-d067f056cf3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85B3E57-0C16-47D6-8FFA-2C4B1FD66F1A}">
  <ds:schemaRefs>
    <ds:schemaRef ds:uri="11cc6b14-7fce-430e-b961-eeb3627faed4"/>
    <ds:schemaRef ds:uri="5750afb1-007a-481a-96df-a71c539b9a3e"/>
    <ds:schemaRef ds:uri="f241499f-97c4-44af-badf-d067f056cf3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B5C2F5-BCE5-4467-BB87-C6F27B728D41}">
  <ds:schemaRefs>
    <ds:schemaRef ds:uri="http://schemas.microsoft.com/sharepoint/v3/contenttype/forms"/>
  </ds:schemaRefs>
</ds:datastoreItem>
</file>

<file path=customXml/itemProps4.xml><?xml version="1.0" encoding="utf-8"?>
<ds:datastoreItem xmlns:ds="http://schemas.openxmlformats.org/officeDocument/2006/customXml" ds:itemID="{F5AF36DE-06B7-4FE1-94D8-C597CABA50C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A3 Paper (297x420 mm)</PresentationFormat>
  <Slides>18</Slides>
  <Notes>14</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 Tari Taiwhenua Department of Internal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Adam Sipeli</dc:creator>
  <cp:revision>4</cp:revision>
  <cp:lastPrinted>2025-08-19T21:38:58Z</cp:lastPrinted>
  <dcterms:created xsi:type="dcterms:W3CDTF">2025-07-08T02:04:02Z</dcterms:created>
  <dcterms:modified xsi:type="dcterms:W3CDTF">2026-03-24T23:17:18Z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0x0101000752A4926AAE744DAE78454B80393E0F010039E538DFBB65A24DA81D0F861475E4DA</vt:lpwstr>
  </property>
  <property fmtid="{D5CDD505-2E9C-101B-9397-08002B2CF9AE}" pid="3" name="c4e02c960b5544139e8046d663add723">
    <vt:lpwstr>Correspondence|dcd6b05f-dc80-4336-b228-09aebf3d212c</vt:lpwstr>
  </property>
  <property fmtid="{D5CDD505-2E9C-101B-9397-08002B2CF9AE}" pid="4" name="DIASecurityClassification">
    <vt:lpwstr>2;#UNCLASSIFIED|2c10f15e-4fe4-4bec-ae91-1116436da94b</vt:lpwstr>
  </property>
  <property fmtid="{D5CDD505-2E9C-101B-9397-08002B2CF9AE}" pid="5" name="TaxKeyword">
    <vt:lpwstr/>
  </property>
  <property fmtid="{D5CDD505-2E9C-101B-9397-08002B2CF9AE}" pid="6" name="a43c847a0bb444b9ba08276b667d1291">
    <vt:lpwstr/>
  </property>
  <property fmtid="{D5CDD505-2E9C-101B-9397-08002B2CF9AE}" pid="7" name="C3ProjectDocumentTypeNote">
    <vt:lpwstr/>
  </property>
  <property fmtid="{D5CDD505-2E9C-101B-9397-08002B2CF9AE}" pid="8" name="DIAReportDocumentType">
    <vt:lpwstr/>
  </property>
  <property fmtid="{D5CDD505-2E9C-101B-9397-08002B2CF9AE}" pid="9" name="fb4cec6bda93410d8ae43a0f8dc367a2">
    <vt:lpwstr/>
  </property>
  <property fmtid="{D5CDD505-2E9C-101B-9397-08002B2CF9AE}" pid="10" name="f61444bc44204a64a934873ee4bc3140">
    <vt:lpwstr/>
  </property>
  <property fmtid="{D5CDD505-2E9C-101B-9397-08002B2CF9AE}" pid="11" name="DIAEmailContentType">
    <vt:lpwstr>3;#Correspondence|dcd6b05f-dc80-4336-b228-09aebf3d212c</vt:lpwstr>
  </property>
  <property fmtid="{D5CDD505-2E9C-101B-9397-08002B2CF9AE}" pid="12" name="DIAMeetingDocumentType">
    <vt:lpwstr/>
  </property>
  <property fmtid="{D5CDD505-2E9C-101B-9397-08002B2CF9AE}" pid="13" name="DIAOfficialEntity">
    <vt:lpwstr/>
  </property>
  <property fmtid="{D5CDD505-2E9C-101B-9397-08002B2CF9AE}" pid="14" name="DIAAdministrationDocumentType">
    <vt:lpwstr>93;#Administration|2bf951db-79cb-436a-a907-cfda71ce7c54</vt:lpwstr>
  </property>
  <property fmtid="{D5CDD505-2E9C-101B-9397-08002B2CF9AE}" pid="15" name="C3ProjectDocumentType">
    <vt:lpwstr/>
  </property>
  <property fmtid="{D5CDD505-2E9C-101B-9397-08002B2CF9AE}" pid="16" name="DIAAgreementType">
    <vt:lpwstr/>
  </property>
  <property fmtid="{D5CDD505-2E9C-101B-9397-08002B2CF9AE}" pid="17" name="C3Topic">
    <vt:lpwstr/>
  </property>
  <property fmtid="{D5CDD505-2E9C-101B-9397-08002B2CF9AE}" pid="18" name="DIABriefingAudience">
    <vt:lpwstr/>
  </property>
  <property fmtid="{D5CDD505-2E9C-101B-9397-08002B2CF9AE}" pid="19" name="DIAAnalysisDocumentType">
    <vt:lpwstr/>
  </property>
  <property fmtid="{D5CDD505-2E9C-101B-9397-08002B2CF9AE}" pid="20" name="DIABriefingType">
    <vt:lpwstr/>
  </property>
  <property fmtid="{D5CDD505-2E9C-101B-9397-08002B2CF9AE}" pid="21" name="d545d1b5010243bcae2cac870a559cbd">
    <vt:lpwstr/>
  </property>
  <property fmtid="{D5CDD505-2E9C-101B-9397-08002B2CF9AE}" pid="22" name="DIAPlanningDocumentType">
    <vt:lpwstr/>
  </property>
  <property fmtid="{D5CDD505-2E9C-101B-9397-08002B2CF9AE}" pid="23" name="MediaServiceImageTags">
    <vt:lpwstr/>
  </property>
  <property fmtid="{D5CDD505-2E9C-101B-9397-08002B2CF9AE}" pid="24" name="n519a372ec7b434bb313ba820b4e8ea6">
    <vt:lpwstr/>
  </property>
  <property fmtid="{D5CDD505-2E9C-101B-9397-08002B2CF9AE}" pid="25" name="aa0293da76ee462da8ea97e7ed70c5ee">
    <vt:lpwstr/>
  </property>
  <property fmtid="{D5CDD505-2E9C-101B-9397-08002B2CF9AE}" pid="26" name="DIALegislation">
    <vt:lpwstr/>
  </property>
  <property fmtid="{D5CDD505-2E9C-101B-9397-08002B2CF9AE}" pid="27" name="DIAPortfolio">
    <vt:lpwstr/>
  </property>
  <property fmtid="{D5CDD505-2E9C-101B-9397-08002B2CF9AE}" pid="28" name="e426f00ce1c04b36b10d4c3e43c2da46">
    <vt:lpwstr/>
  </property>
  <property fmtid="{D5CDD505-2E9C-101B-9397-08002B2CF9AE}" pid="29" name="_dlc_DocIdItemGuid">
    <vt:lpwstr>6c9c5b9a-6d6b-44c6-baa6-cc0d8643bd2d</vt:lpwstr>
  </property>
  <property fmtid="{D5CDD505-2E9C-101B-9397-08002B2CF9AE}" pid="30" name="RevIMBCS">
    <vt:lpwstr/>
  </property>
</Properties>
</file>